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  <p:sldMasterId id="2147483674" r:id="rId6"/>
  </p:sldMasterIdLst>
  <p:notesMasterIdLst>
    <p:notesMasterId r:id="rId78"/>
  </p:notesMasterIdLst>
  <p:sldIdLst>
    <p:sldId id="337" r:id="rId7"/>
    <p:sldId id="262" r:id="rId8"/>
    <p:sldId id="263" r:id="rId9"/>
    <p:sldId id="264" r:id="rId10"/>
    <p:sldId id="664" r:id="rId11"/>
    <p:sldId id="665" r:id="rId12"/>
    <p:sldId id="335" r:id="rId13"/>
    <p:sldId id="265" r:id="rId14"/>
    <p:sldId id="266" r:id="rId15"/>
    <p:sldId id="269" r:id="rId16"/>
    <p:sldId id="270" r:id="rId17"/>
    <p:sldId id="271" r:id="rId18"/>
    <p:sldId id="276" r:id="rId19"/>
    <p:sldId id="278" r:id="rId20"/>
    <p:sldId id="574" r:id="rId21"/>
    <p:sldId id="575" r:id="rId22"/>
    <p:sldId id="576" r:id="rId23"/>
    <p:sldId id="667" r:id="rId24"/>
    <p:sldId id="5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668" r:id="rId34"/>
    <p:sldId id="311" r:id="rId35"/>
    <p:sldId id="315" r:id="rId36"/>
    <p:sldId id="319" r:id="rId37"/>
    <p:sldId id="583" r:id="rId38"/>
    <p:sldId id="584" r:id="rId39"/>
    <p:sldId id="669" r:id="rId40"/>
    <p:sldId id="295" r:id="rId41"/>
    <p:sldId id="296" r:id="rId42"/>
    <p:sldId id="670" r:id="rId43"/>
    <p:sldId id="297" r:id="rId44"/>
    <p:sldId id="320" r:id="rId45"/>
    <p:sldId id="321" r:id="rId46"/>
    <p:sldId id="327" r:id="rId47"/>
    <p:sldId id="328" r:id="rId48"/>
    <p:sldId id="329" r:id="rId49"/>
    <p:sldId id="330" r:id="rId50"/>
    <p:sldId id="331" r:id="rId51"/>
    <p:sldId id="332" r:id="rId52"/>
    <p:sldId id="1204" r:id="rId53"/>
    <p:sldId id="333" r:id="rId54"/>
    <p:sldId id="260" r:id="rId55"/>
    <p:sldId id="671" r:id="rId56"/>
    <p:sldId id="567" r:id="rId57"/>
    <p:sldId id="673" r:id="rId58"/>
    <p:sldId id="672" r:id="rId59"/>
    <p:sldId id="273" r:id="rId60"/>
    <p:sldId id="674" r:id="rId61"/>
    <p:sldId id="680" r:id="rId62"/>
    <p:sldId id="681" r:id="rId63"/>
    <p:sldId id="700" r:id="rId64"/>
    <p:sldId id="701" r:id="rId65"/>
    <p:sldId id="702" r:id="rId66"/>
    <p:sldId id="703" r:id="rId67"/>
    <p:sldId id="704" r:id="rId68"/>
    <p:sldId id="692" r:id="rId69"/>
    <p:sldId id="693" r:id="rId70"/>
    <p:sldId id="694" r:id="rId71"/>
    <p:sldId id="695" r:id="rId72"/>
    <p:sldId id="696" r:id="rId73"/>
    <p:sldId id="697" r:id="rId74"/>
    <p:sldId id="698" r:id="rId75"/>
    <p:sldId id="699" r:id="rId76"/>
    <p:sldId id="120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tis Yankey" userId="1f838b3b-8e3b-40cb-9483-e59ca03bfe41" providerId="ADAL" clId="{E4A3EBB2-84EF-4FAA-BEBD-E61A3BABADBA}"/>
    <pc:docChg chg="undo custSel modSld">
      <pc:chgData name="Ortis Yankey" userId="1f838b3b-8e3b-40cb-9483-e59ca03bfe41" providerId="ADAL" clId="{E4A3EBB2-84EF-4FAA-BEBD-E61A3BABADBA}" dt="2023-02-06T08:45:27.571" v="96" actId="20577"/>
      <pc:docMkLst>
        <pc:docMk/>
      </pc:docMkLst>
      <pc:sldChg chg="modSp mod">
        <pc:chgData name="Ortis Yankey" userId="1f838b3b-8e3b-40cb-9483-e59ca03bfe41" providerId="ADAL" clId="{E4A3EBB2-84EF-4FAA-BEBD-E61A3BABADBA}" dt="2023-02-06T08:43:42.631" v="94"/>
        <pc:sldMkLst>
          <pc:docMk/>
          <pc:sldMk cId="3962209652" sldId="297"/>
        </pc:sldMkLst>
        <pc:spChg chg="mod">
          <ac:chgData name="Ortis Yankey" userId="1f838b3b-8e3b-40cb-9483-e59ca03bfe41" providerId="ADAL" clId="{E4A3EBB2-84EF-4FAA-BEBD-E61A3BABADBA}" dt="2023-02-06T08:43:42.631" v="94"/>
          <ac:spMkLst>
            <pc:docMk/>
            <pc:sldMk cId="3962209652" sldId="297"/>
            <ac:spMk id="6" creationId="{CB2375C2-E5AF-45EA-B42F-B0F339D38B33}"/>
          </ac:spMkLst>
        </pc:spChg>
        <pc:spChg chg="mod">
          <ac:chgData name="Ortis Yankey" userId="1f838b3b-8e3b-40cb-9483-e59ca03bfe41" providerId="ADAL" clId="{E4A3EBB2-84EF-4FAA-BEBD-E61A3BABADBA}" dt="2023-02-06T08:43:16.931" v="92" actId="27636"/>
          <ac:spMkLst>
            <pc:docMk/>
            <pc:sldMk cId="3962209652" sldId="297"/>
            <ac:spMk id="11267" creationId="{00000000-0000-0000-0000-000000000000}"/>
          </ac:spMkLst>
        </pc:spChg>
      </pc:sldChg>
      <pc:sldChg chg="modSp mod">
        <pc:chgData name="Ortis Yankey" userId="1f838b3b-8e3b-40cb-9483-e59ca03bfe41" providerId="ADAL" clId="{E4A3EBB2-84EF-4FAA-BEBD-E61A3BABADBA}" dt="2023-02-06T08:45:27.571" v="96" actId="20577"/>
        <pc:sldMkLst>
          <pc:docMk/>
          <pc:sldMk cId="225844249" sldId="680"/>
        </pc:sldMkLst>
        <pc:spChg chg="mod">
          <ac:chgData name="Ortis Yankey" userId="1f838b3b-8e3b-40cb-9483-e59ca03bfe41" providerId="ADAL" clId="{E4A3EBB2-84EF-4FAA-BEBD-E61A3BABADBA}" dt="2023-02-06T08:45:27.571" v="96" actId="20577"/>
          <ac:spMkLst>
            <pc:docMk/>
            <pc:sldMk cId="225844249" sldId="680"/>
            <ac:spMk id="4" creationId="{C6F838C3-3393-46C0-B91D-06600CC549E7}"/>
          </ac:spMkLst>
        </pc:spChg>
      </pc:sldChg>
    </pc:docChg>
  </pc:docChgLst>
  <pc:docChgLst>
    <pc:chgData name="Chris Nnanatu" userId="S::ccn1r22@soton.ac.uk::1b357e42-c6a0-4ca3-b29f-6f750f932d36" providerId="AD" clId="Web-{735701E6-BAE9-5FF4-4B77-08DBE582ECF0}"/>
    <pc:docChg chg="modSld">
      <pc:chgData name="Chris Nnanatu" userId="S::ccn1r22@soton.ac.uk::1b357e42-c6a0-4ca3-b29f-6f750f932d36" providerId="AD" clId="Web-{735701E6-BAE9-5FF4-4B77-08DBE582ECF0}" dt="2023-02-03T14:07:02.743" v="0" actId="14100"/>
      <pc:docMkLst>
        <pc:docMk/>
      </pc:docMkLst>
      <pc:sldChg chg="modSp">
        <pc:chgData name="Chris Nnanatu" userId="S::ccn1r22@soton.ac.uk::1b357e42-c6a0-4ca3-b29f-6f750f932d36" providerId="AD" clId="Web-{735701E6-BAE9-5FF4-4B77-08DBE582ECF0}" dt="2023-02-03T14:07:02.743" v="0" actId="14100"/>
        <pc:sldMkLst>
          <pc:docMk/>
          <pc:sldMk cId="2839907999" sldId="273"/>
        </pc:sldMkLst>
        <pc:spChg chg="mod">
          <ac:chgData name="Chris Nnanatu" userId="S::ccn1r22@soton.ac.uk::1b357e42-c6a0-4ca3-b29f-6f750f932d36" providerId="AD" clId="Web-{735701E6-BAE9-5FF4-4B77-08DBE582ECF0}" dt="2023-02-03T14:07:02.743" v="0" actId="14100"/>
          <ac:spMkLst>
            <pc:docMk/>
            <pc:sldMk cId="2839907999" sldId="273"/>
            <ac:spMk id="4" creationId="{6FB72D24-6657-480A-8986-B96F0D57C9A1}"/>
          </ac:spMkLst>
        </pc:spChg>
      </pc:sldChg>
    </pc:docChg>
  </pc:docChgLst>
  <pc:docChgLst>
    <pc:chgData name="Ortis Yankey" userId="1f838b3b-8e3b-40cb-9483-e59ca03bfe41" providerId="ADAL" clId="{9FA1C908-7CD2-4EA8-8209-D9143477E35A}"/>
    <pc:docChg chg="modSld">
      <pc:chgData name="Ortis Yankey" userId="1f838b3b-8e3b-40cb-9483-e59ca03bfe41" providerId="ADAL" clId="{9FA1C908-7CD2-4EA8-8209-D9143477E35A}" dt="2023-02-06T15:56:35.129" v="5" actId="1076"/>
      <pc:docMkLst>
        <pc:docMk/>
      </pc:docMkLst>
      <pc:sldChg chg="modSp mod">
        <pc:chgData name="Ortis Yankey" userId="1f838b3b-8e3b-40cb-9483-e59ca03bfe41" providerId="ADAL" clId="{9FA1C908-7CD2-4EA8-8209-D9143477E35A}" dt="2023-02-06T15:56:35.129" v="5" actId="1076"/>
        <pc:sldMkLst>
          <pc:docMk/>
          <pc:sldMk cId="3666412486" sldId="578"/>
        </pc:sldMkLst>
        <pc:spChg chg="mod">
          <ac:chgData name="Ortis Yankey" userId="1f838b3b-8e3b-40cb-9483-e59ca03bfe41" providerId="ADAL" clId="{9FA1C908-7CD2-4EA8-8209-D9143477E35A}" dt="2023-02-06T15:56:35.129" v="5" actId="1076"/>
          <ac:spMkLst>
            <pc:docMk/>
            <pc:sldMk cId="3666412486" sldId="578"/>
            <ac:spMk id="5" creationId="{99529998-0B93-46DF-9C2E-F9141AD0461E}"/>
          </ac:spMkLst>
        </pc:spChg>
      </pc:sldChg>
      <pc:sldChg chg="addSp modSp mod">
        <pc:chgData name="Ortis Yankey" userId="1f838b3b-8e3b-40cb-9483-e59ca03bfe41" providerId="ADAL" clId="{9FA1C908-7CD2-4EA8-8209-D9143477E35A}" dt="2023-02-06T09:24:10.383" v="4" actId="1076"/>
        <pc:sldMkLst>
          <pc:docMk/>
          <pc:sldMk cId="3890606566" sldId="670"/>
        </pc:sldMkLst>
        <pc:spChg chg="add mod">
          <ac:chgData name="Ortis Yankey" userId="1f838b3b-8e3b-40cb-9483-e59ca03bfe41" providerId="ADAL" clId="{9FA1C908-7CD2-4EA8-8209-D9143477E35A}" dt="2023-02-06T09:24:10.383" v="4" actId="1076"/>
          <ac:spMkLst>
            <pc:docMk/>
            <pc:sldMk cId="3890606566" sldId="670"/>
            <ac:spMk id="3" creationId="{0B55F10D-35C5-2387-3C97-C5FD492DA1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45744-942E-4F93-847D-8BCEA9D2E3AF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24847-8312-469E-916A-77AED32CFF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34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144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12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1620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13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059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And we can also ask what type of data this variable contains</a:t>
            </a:r>
          </a:p>
          <a:p>
            <a:endParaRPr lang="en-GB" altLang="en-US"/>
          </a:p>
          <a:p>
            <a:r>
              <a:rPr lang="en-GB" altLang="en-US"/>
              <a:t>Which is character (i.e. text). </a:t>
            </a:r>
          </a:p>
        </p:txBody>
      </p:sp>
    </p:spTree>
    <p:extLst>
      <p:ext uri="{BB962C8B-B14F-4D97-AF65-F5344CB8AC3E}">
        <p14:creationId xmlns:p14="http://schemas.microsoft.com/office/powerpoint/2010/main" val="282161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969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50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434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161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20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20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5255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21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268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826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22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91826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23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R uses square brackets to represent rows and columns</a:t>
            </a:r>
          </a:p>
          <a:p>
            <a:r>
              <a:rPr lang="en-GB" altLang="en-US"/>
              <a:t>Rows are always first, then columns. </a:t>
            </a:r>
          </a:p>
          <a:p>
            <a:r>
              <a:rPr lang="en-GB" altLang="en-US"/>
              <a:t>Order is important!</a:t>
            </a:r>
          </a:p>
        </p:txBody>
      </p:sp>
    </p:spTree>
    <p:extLst>
      <p:ext uri="{BB962C8B-B14F-4D97-AF65-F5344CB8AC3E}">
        <p14:creationId xmlns:p14="http://schemas.microsoft.com/office/powerpoint/2010/main" val="905844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41475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25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334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26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0802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27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Data frames are one of the most common data types – and we will be using them a lot. </a:t>
            </a:r>
          </a:p>
          <a:p>
            <a:endParaRPr lang="en-GB" altLang="en-US"/>
          </a:p>
          <a:p>
            <a:r>
              <a:rPr lang="en-GB" altLang="en-US"/>
              <a:t>Matrix and data frames are similar in R but not identical. We will usually be using data frames. </a:t>
            </a:r>
          </a:p>
        </p:txBody>
      </p:sp>
    </p:spTree>
    <p:extLst>
      <p:ext uri="{BB962C8B-B14F-4D97-AF65-F5344CB8AC3E}">
        <p14:creationId xmlns:p14="http://schemas.microsoft.com/office/powerpoint/2010/main" val="3763257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550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Finally we have lists. Lists can contain elements of different types. We could have a list of numeric and character</a:t>
            </a:r>
          </a:p>
        </p:txBody>
      </p:sp>
    </p:spTree>
    <p:extLst>
      <p:ext uri="{BB962C8B-B14F-4D97-AF65-F5344CB8AC3E}">
        <p14:creationId xmlns:p14="http://schemas.microsoft.com/office/powerpoint/2010/main" val="424283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We can use str() to tell us what the list contains</a:t>
            </a:r>
          </a:p>
        </p:txBody>
      </p:sp>
    </p:spTree>
    <p:extLst>
      <p:ext uri="{BB962C8B-B14F-4D97-AF65-F5344CB8AC3E}">
        <p14:creationId xmlns:p14="http://schemas.microsoft.com/office/powerpoint/2010/main" val="1378415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A list is like a vector, but one list can contain different types of elements. It’s a bit like a 1 dimensional data frame. </a:t>
            </a:r>
          </a:p>
          <a:p>
            <a:endParaRPr lang="en-GB" altLang="en-US"/>
          </a:p>
          <a:p>
            <a:r>
              <a:rPr lang="en-GB" altLang="en-US"/>
              <a:t>We can name element, e.g. ‘Mike’ element is named person</a:t>
            </a:r>
          </a:p>
        </p:txBody>
      </p:sp>
    </p:spTree>
    <p:extLst>
      <p:ext uri="{BB962C8B-B14F-4D97-AF65-F5344CB8AC3E}">
        <p14:creationId xmlns:p14="http://schemas.microsoft.com/office/powerpoint/2010/main" val="375951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50544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344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813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216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2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54958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74475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03469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39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We will often get data as a CSV file, but sometimes in many other formats as well</a:t>
            </a:r>
          </a:p>
        </p:txBody>
      </p:sp>
    </p:spTree>
    <p:extLst>
      <p:ext uri="{BB962C8B-B14F-4D97-AF65-F5344CB8AC3E}">
        <p14:creationId xmlns:p14="http://schemas.microsoft.com/office/powerpoint/2010/main" val="2480504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3726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271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1696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0776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05647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78006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0907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1773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772727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610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691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8094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5329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>
                <a:latin typeface="Merriweather"/>
              </a:rPr>
              <a:t>Four main fields:</a:t>
            </a:r>
          </a:p>
          <a:p>
            <a:endParaRPr lang="en-GB" sz="14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Top left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Script</a:t>
            </a:r>
            <a:r>
              <a:rPr lang="en-GB" sz="1200">
                <a:latin typeface="Merriweather"/>
              </a:rPr>
              <a:t> section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Bottom left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R console</a:t>
            </a:r>
            <a:r>
              <a:rPr lang="en-GB" sz="1200">
                <a:latin typeface="Merriweather"/>
              </a:rPr>
              <a:t>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Terminal</a:t>
            </a:r>
            <a:r>
              <a:rPr lang="en-GB" sz="1200">
                <a:latin typeface="Merriweather"/>
              </a:rPr>
              <a:t> (for giving R additional commands);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Jobs</a:t>
            </a:r>
            <a:r>
              <a:rPr lang="en-GB" sz="1200">
                <a:latin typeface="Merriweather"/>
              </a:rPr>
              <a:t> (shows running jobs)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Top right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Environment</a:t>
            </a:r>
            <a:r>
              <a:rPr lang="en-GB" sz="1200">
                <a:latin typeface="Merriweather"/>
              </a:rPr>
              <a:t> (saves objects created in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History</a:t>
            </a:r>
            <a:r>
              <a:rPr lang="en-GB" sz="1200">
                <a:latin typeface="Merriweather"/>
              </a:rPr>
              <a:t> (shows all the commands you have run); etc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Bottom right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Files</a:t>
            </a:r>
            <a:r>
              <a:rPr lang="en-GB" sz="1200">
                <a:latin typeface="Merriweather"/>
              </a:rPr>
              <a:t> (shows files on your computer - can only open those compatible with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Plots</a:t>
            </a:r>
            <a:r>
              <a:rPr lang="en-GB" sz="1200">
                <a:latin typeface="Merriweather"/>
              </a:rPr>
              <a:t>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Packages</a:t>
            </a:r>
            <a:r>
              <a:rPr lang="en-GB" sz="1200">
                <a:latin typeface="Merriweather"/>
              </a:rPr>
              <a:t> (shows packages installed in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Help</a:t>
            </a:r>
            <a:r>
              <a:rPr lang="en-GB" sz="1200">
                <a:latin typeface="Merriweather"/>
              </a:rPr>
              <a:t> (when you ask for help, the result is displayed here); etc  </a:t>
            </a:r>
            <a:endParaRPr lang="en-GB">
              <a:latin typeface="Merriweather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0986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74702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0125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54416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1324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529957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73816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993654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003702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846980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161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8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Learning R does have some disadvantages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A steeper learning curve than a GUI GIS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When I first learnt R I found finding the right commands the hardest, but there is a lot of help online for this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Also R’s error messages are often not that helpful. </a:t>
            </a:r>
          </a:p>
        </p:txBody>
      </p:sp>
    </p:spTree>
    <p:extLst>
      <p:ext uri="{BB962C8B-B14F-4D97-AF65-F5344CB8AC3E}">
        <p14:creationId xmlns:p14="http://schemas.microsoft.com/office/powerpoint/2010/main" val="38815164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3579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0966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59905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15711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8475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4847-8312-469E-916A-77AED32CFF36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8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9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However there are many advantages to using R. </a:t>
            </a:r>
          </a:p>
          <a:p>
            <a:endParaRPr lang="en-GB" altLang="en-US"/>
          </a:p>
          <a:p>
            <a:r>
              <a:rPr lang="en-GB" altLang="en-US"/>
              <a:t>It uses scripts, and because of this it is very easy to record exactly what you did. With a GUI, there are many tools and options you could pick and it can be difficult to record exactly what you did and which parameters you used. </a:t>
            </a:r>
          </a:p>
          <a:p>
            <a:endParaRPr lang="en-GB" altLang="en-US"/>
          </a:p>
          <a:p>
            <a:r>
              <a:rPr lang="en-GB" altLang="en-US"/>
              <a:t>There are also lots of reproducible examples on the internet that you can see and reused. </a:t>
            </a:r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224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209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11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48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66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84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9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763199" y="285857"/>
            <a:ext cx="6859879" cy="113400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763199" y="1712146"/>
            <a:ext cx="6859879" cy="40028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547FEA5-A3AB-614B-ABE4-D20543B0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9225" y="6295129"/>
            <a:ext cx="2195288" cy="365125"/>
          </a:xfrm>
        </p:spPr>
        <p:txBody>
          <a:bodyPr/>
          <a:lstStyle/>
          <a:p>
            <a:fld id="{CF2DBAFF-AC0A-47D7-8DF8-5575415CB36C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F4755C-38B1-9B42-92EA-1432EE07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5355" y="6295129"/>
            <a:ext cx="21600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5C73EFA-3E75-AE49-8891-4B1670C6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931" y="6295129"/>
            <a:ext cx="2059517" cy="365125"/>
          </a:xfrm>
        </p:spPr>
        <p:txBody>
          <a:bodyPr/>
          <a:lstStyle/>
          <a:p>
            <a:fld id="{14315158-B7C5-439A-91C0-3DA383F6E55B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022173" y="1"/>
            <a:ext cx="4187824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EF84B5-0DF8-3C46-AB9F-03880419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55" y="2003361"/>
            <a:ext cx="3059260" cy="22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08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sv" smtClean="0"/>
              <a:pPr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079168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99F6-DA73-4F74-8A6B-3E6A946CE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327A3-62AC-49E5-A3A2-F5CD08CE2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A19F9-8675-42BF-84D3-FFDD4786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66137-1B95-486E-90FE-3D4E4EA6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AD432-D903-4635-95CB-1AD8E3A8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753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F774-B485-4C1E-8DF4-4CBF1EF0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71BC-9111-4723-B645-48D06D81D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6A113-1D9F-4BAC-A8B9-AF8ECAC2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415E2-50FA-4A24-B339-B14256FB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9C555-6F1F-4DBA-B4FE-3BA569DA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937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2A93-6478-4431-B60F-7CBBF103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D985C-470D-492B-A715-D6A8A31C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3146C-2F1A-4E85-BBDA-0A2F5A75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89C5-A61A-487A-8F2C-035F06B1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F0B80-7FC2-492E-B2BA-4A0DD49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990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B9A1-AB27-4A58-BC35-85986A7D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4D5F-3B66-43ED-AAAF-1830DD660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C873B-993E-4D47-9261-5D4AF8562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33B15-2BD5-4E53-B5C1-94F6503A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02350-335A-4E51-BC10-0D77CA2F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FCBDE-D337-48B9-A2D7-798F8CD7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894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ED8E-B5A3-4A24-8156-386DFE93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E4CA6-B368-4526-8570-C147A5D5E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5235C-98BA-4675-8539-54916CFA7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A18CD-6F56-4C5B-ABF4-B88EA29CA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728F9-14F4-481E-B0E8-7458CBB61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68D53-06DC-46A9-816F-90FADBA3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4E95D-E896-4D07-98CC-DF8ADB04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7BDF7-1790-42B9-B677-7F1DB175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138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3A93-67E2-4E98-ADF3-41BA9B77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2B1F0-897A-45CC-9D9C-05CF30FE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6F8C5-93D3-4B1D-9607-F2BBF62F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3C56D-0406-4C9B-900D-8E98F8A7C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86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755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F954A-8BAC-47CD-B06C-6AEC4FBD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59D9D-222F-473E-BC0D-7DA955D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C711-A7E5-4E28-91DF-A62D27DA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046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CBEA-517F-4563-BF16-14350D38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1955-218F-4D8E-8F37-9CA65E9C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512BB-C33C-4FEE-9ED5-9FC65C1B0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C6F27-75AB-434F-A333-7679268E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ED690-944B-4999-A693-671C07CC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6901D-9191-4F3E-AD39-A21E4F50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741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BDC6-0CAF-4CF0-B2D6-2CF3F302E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FE88A-DC51-4D26-9A2A-0563ECF55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4B490-FA3C-4CE0-A663-6631B5897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13F4-DF0E-4E40-89A6-CEA9E966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834AC-F8D4-47A2-A75D-EA9B178E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7B901-4E80-48F1-BFD4-18F515DF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040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B1B6-0127-4328-A21A-CF4F4139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91BAA-A819-45F9-9290-97647F991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2687F-AEF5-47E6-A29B-D0A9A48D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0E7ED-1B58-4D64-8325-173430A0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7C509-C6C8-4C29-A332-F4609040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421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4AF88-BFE8-47E5-8CDD-C921B6529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141D0-16DD-401C-A7EB-822B77A8B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C6C6C-517F-4855-9675-D1911F42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104EE-4BFC-4B7C-990E-7D8A0191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794AD-CC16-40F1-AA66-1707ED0E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84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9B270B6-0A83-43B0-AF75-92F4A7134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0230" y="1018578"/>
            <a:ext cx="3381524" cy="2916001"/>
          </a:xfrm>
          <a:custGeom>
            <a:avLst/>
            <a:gdLst>
              <a:gd name="connsiteX0" fmla="*/ 1722364 w 3381524"/>
              <a:gd name="connsiteY0" fmla="*/ 899 h 2916001"/>
              <a:gd name="connsiteX1" fmla="*/ 1823441 w 3381524"/>
              <a:gd name="connsiteY1" fmla="*/ 10638 h 2916001"/>
              <a:gd name="connsiteX2" fmla="*/ 2329062 w 3381524"/>
              <a:gd name="connsiteY2" fmla="*/ 187734 h 2916001"/>
              <a:gd name="connsiteX3" fmla="*/ 2485178 w 3381524"/>
              <a:gd name="connsiteY3" fmla="*/ 294603 h 2916001"/>
              <a:gd name="connsiteX4" fmla="*/ 2749071 w 3381524"/>
              <a:gd name="connsiteY4" fmla="*/ 394877 h 2916001"/>
              <a:gd name="connsiteX5" fmla="*/ 3322413 w 3381524"/>
              <a:gd name="connsiteY5" fmla="*/ 785019 h 2916001"/>
              <a:gd name="connsiteX6" fmla="*/ 3281619 w 3381524"/>
              <a:gd name="connsiteY6" fmla="*/ 1450190 h 2916001"/>
              <a:gd name="connsiteX7" fmla="*/ 3083905 w 3381524"/>
              <a:gd name="connsiteY7" fmla="*/ 1664533 h 2916001"/>
              <a:gd name="connsiteX8" fmla="*/ 3035687 w 3381524"/>
              <a:gd name="connsiteY8" fmla="*/ 1686562 h 2916001"/>
              <a:gd name="connsiteX9" fmla="*/ 3011234 w 3381524"/>
              <a:gd name="connsiteY9" fmla="*/ 1698218 h 2916001"/>
              <a:gd name="connsiteX10" fmla="*/ 2973982 w 3381524"/>
              <a:gd name="connsiteY10" fmla="*/ 1724479 h 2916001"/>
              <a:gd name="connsiteX11" fmla="*/ 2943660 w 3381524"/>
              <a:gd name="connsiteY11" fmla="*/ 1759412 h 2916001"/>
              <a:gd name="connsiteX12" fmla="*/ 2938935 w 3381524"/>
              <a:gd name="connsiteY12" fmla="*/ 1765135 h 2916001"/>
              <a:gd name="connsiteX13" fmla="*/ 2872096 w 3381524"/>
              <a:gd name="connsiteY13" fmla="*/ 2056291 h 2916001"/>
              <a:gd name="connsiteX14" fmla="*/ 2584331 w 3381524"/>
              <a:gd name="connsiteY14" fmla="*/ 2808635 h 2916001"/>
              <a:gd name="connsiteX15" fmla="*/ 1707276 w 3381524"/>
              <a:gd name="connsiteY15" fmla="*/ 2808845 h 2916001"/>
              <a:gd name="connsiteX16" fmla="*/ 1436471 w 3381524"/>
              <a:gd name="connsiteY16" fmla="*/ 2792397 h 2916001"/>
              <a:gd name="connsiteX17" fmla="*/ 1435783 w 3381524"/>
              <a:gd name="connsiteY17" fmla="*/ 2793679 h 2916001"/>
              <a:gd name="connsiteX18" fmla="*/ 1421194 w 3381524"/>
              <a:gd name="connsiteY18" fmla="*/ 2802369 h 2916001"/>
              <a:gd name="connsiteX19" fmla="*/ 1420506 w 3381524"/>
              <a:gd name="connsiteY19" fmla="*/ 2803651 h 2916001"/>
              <a:gd name="connsiteX20" fmla="*/ 1371923 w 3381524"/>
              <a:gd name="connsiteY20" fmla="*/ 2838697 h 2916001"/>
              <a:gd name="connsiteX21" fmla="*/ 990920 w 3381524"/>
              <a:gd name="connsiteY21" fmla="*/ 2891957 h 2916001"/>
              <a:gd name="connsiteX22" fmla="*/ 347703 w 3381524"/>
              <a:gd name="connsiteY22" fmla="*/ 2295871 h 2916001"/>
              <a:gd name="connsiteX23" fmla="*/ 313185 w 3381524"/>
              <a:gd name="connsiteY23" fmla="*/ 2224503 h 2916001"/>
              <a:gd name="connsiteX24" fmla="*/ 273600 w 3381524"/>
              <a:gd name="connsiteY24" fmla="*/ 2054627 h 2916001"/>
              <a:gd name="connsiteX25" fmla="*/ 271668 w 3381524"/>
              <a:gd name="connsiteY25" fmla="*/ 2030468 h 2916001"/>
              <a:gd name="connsiteX26" fmla="*/ 261552 w 3381524"/>
              <a:gd name="connsiteY26" fmla="*/ 1925948 h 2916001"/>
              <a:gd name="connsiteX27" fmla="*/ 230638 w 3381524"/>
              <a:gd name="connsiteY27" fmla="*/ 1749161 h 2916001"/>
              <a:gd name="connsiteX28" fmla="*/ 216080 w 3381524"/>
              <a:gd name="connsiteY28" fmla="*/ 1686850 h 2916001"/>
              <a:gd name="connsiteX29" fmla="*/ 128358 w 3381524"/>
              <a:gd name="connsiteY29" fmla="*/ 1489500 h 2916001"/>
              <a:gd name="connsiteX30" fmla="*/ 122713 w 3381524"/>
              <a:gd name="connsiteY30" fmla="*/ 1481516 h 2916001"/>
              <a:gd name="connsiteX31" fmla="*/ 4500 w 3381524"/>
              <a:gd name="connsiteY31" fmla="*/ 1162109 h 2916001"/>
              <a:gd name="connsiteX32" fmla="*/ 353 w 3381524"/>
              <a:gd name="connsiteY32" fmla="*/ 1077306 h 2916001"/>
              <a:gd name="connsiteX33" fmla="*/ 90835 w 3381524"/>
              <a:gd name="connsiteY33" fmla="*/ 850031 h 2916001"/>
              <a:gd name="connsiteX34" fmla="*/ 204654 w 3381524"/>
              <a:gd name="connsiteY34" fmla="*/ 767402 h 2916001"/>
              <a:gd name="connsiteX35" fmla="*/ 347661 w 3381524"/>
              <a:gd name="connsiteY35" fmla="*/ 713642 h 2916001"/>
              <a:gd name="connsiteX36" fmla="*/ 400058 w 3381524"/>
              <a:gd name="connsiteY36" fmla="*/ 705415 h 2916001"/>
              <a:gd name="connsiteX37" fmla="*/ 460255 w 3381524"/>
              <a:gd name="connsiteY37" fmla="*/ 698070 h 2916001"/>
              <a:gd name="connsiteX38" fmla="*/ 989722 w 3381524"/>
              <a:gd name="connsiteY38" fmla="*/ 349545 h 2916001"/>
              <a:gd name="connsiteX39" fmla="*/ 1722364 w 3381524"/>
              <a:gd name="connsiteY39" fmla="*/ 899 h 29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81524" h="2916001">
                <a:moveTo>
                  <a:pt x="1722364" y="899"/>
                </a:moveTo>
                <a:cubicBezTo>
                  <a:pt x="1754965" y="2330"/>
                  <a:pt x="1788657" y="5501"/>
                  <a:pt x="1823441" y="10638"/>
                </a:cubicBezTo>
                <a:cubicBezTo>
                  <a:pt x="1823441" y="10638"/>
                  <a:pt x="2110858" y="39301"/>
                  <a:pt x="2329062" y="187734"/>
                </a:cubicBezTo>
                <a:cubicBezTo>
                  <a:pt x="2329062" y="187734"/>
                  <a:pt x="2425062" y="252445"/>
                  <a:pt x="2485178" y="294603"/>
                </a:cubicBezTo>
                <a:cubicBezTo>
                  <a:pt x="2485178" y="294603"/>
                  <a:pt x="2624772" y="386003"/>
                  <a:pt x="2749071" y="394877"/>
                </a:cubicBezTo>
                <a:cubicBezTo>
                  <a:pt x="2749071" y="394877"/>
                  <a:pt x="3152158" y="414572"/>
                  <a:pt x="3322413" y="785019"/>
                </a:cubicBezTo>
                <a:cubicBezTo>
                  <a:pt x="3322413" y="785019"/>
                  <a:pt x="3479445" y="1115342"/>
                  <a:pt x="3281619" y="1450190"/>
                </a:cubicBezTo>
                <a:cubicBezTo>
                  <a:pt x="3281619" y="1450190"/>
                  <a:pt x="3209197" y="1591361"/>
                  <a:pt x="3083905" y="1664533"/>
                </a:cubicBezTo>
                <a:cubicBezTo>
                  <a:pt x="3083905" y="1664533"/>
                  <a:pt x="3083905" y="1664533"/>
                  <a:pt x="3035687" y="1686562"/>
                </a:cubicBezTo>
                <a:cubicBezTo>
                  <a:pt x="3029080" y="1689625"/>
                  <a:pt x="3019813" y="1694563"/>
                  <a:pt x="3011234" y="1698218"/>
                </a:cubicBezTo>
                <a:cubicBezTo>
                  <a:pt x="3003939" y="1702563"/>
                  <a:pt x="2989350" y="1711252"/>
                  <a:pt x="2973982" y="1724479"/>
                </a:cubicBezTo>
                <a:cubicBezTo>
                  <a:pt x="2963935" y="1733954"/>
                  <a:pt x="2952513" y="1745993"/>
                  <a:pt x="2943660" y="1759412"/>
                </a:cubicBezTo>
                <a:cubicBezTo>
                  <a:pt x="2942284" y="1761977"/>
                  <a:pt x="2940311" y="1762570"/>
                  <a:pt x="2938935" y="1765135"/>
                </a:cubicBezTo>
                <a:cubicBezTo>
                  <a:pt x="2898203" y="1822560"/>
                  <a:pt x="2860413" y="1914595"/>
                  <a:pt x="2872096" y="2056291"/>
                </a:cubicBezTo>
                <a:cubicBezTo>
                  <a:pt x="2872096" y="2056291"/>
                  <a:pt x="2949322" y="2535385"/>
                  <a:pt x="2584331" y="2808635"/>
                </a:cubicBezTo>
                <a:cubicBezTo>
                  <a:pt x="2584331" y="2808635"/>
                  <a:pt x="2295361" y="3045042"/>
                  <a:pt x="1707276" y="2808845"/>
                </a:cubicBezTo>
                <a:cubicBezTo>
                  <a:pt x="1707276" y="2808845"/>
                  <a:pt x="1543916" y="2727818"/>
                  <a:pt x="1436471" y="2792397"/>
                </a:cubicBezTo>
                <a:cubicBezTo>
                  <a:pt x="1436471" y="2792397"/>
                  <a:pt x="1436471" y="2792397"/>
                  <a:pt x="1435783" y="2793679"/>
                </a:cubicBezTo>
                <a:cubicBezTo>
                  <a:pt x="1431149" y="2796148"/>
                  <a:pt x="1425828" y="2799900"/>
                  <a:pt x="1421194" y="2802369"/>
                </a:cubicBezTo>
                <a:cubicBezTo>
                  <a:pt x="1420506" y="2803651"/>
                  <a:pt x="1420506" y="2803651"/>
                  <a:pt x="1420506" y="2803651"/>
                </a:cubicBezTo>
                <a:cubicBezTo>
                  <a:pt x="1420506" y="2803651"/>
                  <a:pt x="1420506" y="2803651"/>
                  <a:pt x="1371923" y="2838697"/>
                </a:cubicBezTo>
                <a:cubicBezTo>
                  <a:pt x="1297601" y="2884710"/>
                  <a:pt x="1150284" y="2952673"/>
                  <a:pt x="990920" y="2891957"/>
                </a:cubicBezTo>
                <a:cubicBezTo>
                  <a:pt x="627504" y="2782888"/>
                  <a:pt x="435699" y="2483459"/>
                  <a:pt x="347703" y="2295871"/>
                </a:cubicBezTo>
                <a:cubicBezTo>
                  <a:pt x="334622" y="2273989"/>
                  <a:pt x="322917" y="2249543"/>
                  <a:pt x="313185" y="2224503"/>
                </a:cubicBezTo>
                <a:cubicBezTo>
                  <a:pt x="284676" y="2148102"/>
                  <a:pt x="274520" y="2068333"/>
                  <a:pt x="273600" y="2054627"/>
                </a:cubicBezTo>
                <a:cubicBezTo>
                  <a:pt x="272497" y="2047429"/>
                  <a:pt x="272082" y="2038949"/>
                  <a:pt x="271668" y="2030468"/>
                </a:cubicBezTo>
                <a:cubicBezTo>
                  <a:pt x="271668" y="2030468"/>
                  <a:pt x="271668" y="2030468"/>
                  <a:pt x="261552" y="1925948"/>
                </a:cubicBezTo>
                <a:cubicBezTo>
                  <a:pt x="255119" y="1876253"/>
                  <a:pt x="244507" y="1812755"/>
                  <a:pt x="230638" y="1749161"/>
                </a:cubicBezTo>
                <a:cubicBezTo>
                  <a:pt x="226642" y="1728851"/>
                  <a:pt x="221361" y="1707850"/>
                  <a:pt x="216080" y="1686850"/>
                </a:cubicBezTo>
                <a:cubicBezTo>
                  <a:pt x="188624" y="1596149"/>
                  <a:pt x="143918" y="1516014"/>
                  <a:pt x="128358" y="1489500"/>
                </a:cubicBezTo>
                <a:cubicBezTo>
                  <a:pt x="126476" y="1486838"/>
                  <a:pt x="124594" y="1484178"/>
                  <a:pt x="122713" y="1481516"/>
                </a:cubicBezTo>
                <a:cubicBezTo>
                  <a:pt x="53129" y="1358307"/>
                  <a:pt x="17772" y="1223730"/>
                  <a:pt x="4500" y="1162109"/>
                </a:cubicBezTo>
                <a:cubicBezTo>
                  <a:pt x="-1793" y="1130656"/>
                  <a:pt x="353" y="1077306"/>
                  <a:pt x="353" y="1077306"/>
                </a:cubicBezTo>
                <a:cubicBezTo>
                  <a:pt x="7679" y="1001960"/>
                  <a:pt x="32073" y="922558"/>
                  <a:pt x="90835" y="850031"/>
                </a:cubicBezTo>
                <a:cubicBezTo>
                  <a:pt x="133176" y="805030"/>
                  <a:pt x="204654" y="767402"/>
                  <a:pt x="204654" y="767402"/>
                </a:cubicBezTo>
                <a:cubicBezTo>
                  <a:pt x="244293" y="749028"/>
                  <a:pt x="293797" y="727688"/>
                  <a:pt x="347661" y="713642"/>
                </a:cubicBezTo>
                <a:cubicBezTo>
                  <a:pt x="347661" y="713642"/>
                  <a:pt x="347661" y="713642"/>
                  <a:pt x="400058" y="705415"/>
                </a:cubicBezTo>
                <a:cubicBezTo>
                  <a:pt x="400058" y="705415"/>
                  <a:pt x="400058" y="705415"/>
                  <a:pt x="460255" y="698070"/>
                </a:cubicBezTo>
                <a:cubicBezTo>
                  <a:pt x="528252" y="691605"/>
                  <a:pt x="799504" y="645534"/>
                  <a:pt x="989722" y="349545"/>
                </a:cubicBezTo>
                <a:cubicBezTo>
                  <a:pt x="989722" y="349545"/>
                  <a:pt x="1233343" y="-20560"/>
                  <a:pt x="1722364" y="89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6C26941-B9CC-475B-BA48-C91F6C8937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3384" y="171529"/>
            <a:ext cx="2766276" cy="2385451"/>
          </a:xfrm>
          <a:custGeom>
            <a:avLst/>
            <a:gdLst>
              <a:gd name="connsiteX0" fmla="*/ 1408991 w 2766276"/>
              <a:gd name="connsiteY0" fmla="*/ 735 h 2385451"/>
              <a:gd name="connsiteX1" fmla="*/ 1491677 w 2766276"/>
              <a:gd name="connsiteY1" fmla="*/ 8702 h 2385451"/>
              <a:gd name="connsiteX2" fmla="*/ 1905304 w 2766276"/>
              <a:gd name="connsiteY2" fmla="*/ 153576 h 2385451"/>
              <a:gd name="connsiteX3" fmla="*/ 2033015 w 2766276"/>
              <a:gd name="connsiteY3" fmla="*/ 241001 h 2385451"/>
              <a:gd name="connsiteX4" fmla="*/ 2248895 w 2766276"/>
              <a:gd name="connsiteY4" fmla="*/ 323031 h 2385451"/>
              <a:gd name="connsiteX5" fmla="*/ 2717920 w 2766276"/>
              <a:gd name="connsiteY5" fmla="*/ 642189 h 2385451"/>
              <a:gd name="connsiteX6" fmla="*/ 2684548 w 2766276"/>
              <a:gd name="connsiteY6" fmla="*/ 1186335 h 2385451"/>
              <a:gd name="connsiteX7" fmla="*/ 2522808 w 2766276"/>
              <a:gd name="connsiteY7" fmla="*/ 1361680 h 2385451"/>
              <a:gd name="connsiteX8" fmla="*/ 2483362 w 2766276"/>
              <a:gd name="connsiteY8" fmla="*/ 1379701 h 2385451"/>
              <a:gd name="connsiteX9" fmla="*/ 2463358 w 2766276"/>
              <a:gd name="connsiteY9" fmla="*/ 1389237 h 2385451"/>
              <a:gd name="connsiteX10" fmla="*/ 2432884 w 2766276"/>
              <a:gd name="connsiteY10" fmla="*/ 1410719 h 2385451"/>
              <a:gd name="connsiteX11" fmla="*/ 2408079 w 2766276"/>
              <a:gd name="connsiteY11" fmla="*/ 1439296 h 2385451"/>
              <a:gd name="connsiteX12" fmla="*/ 2404214 w 2766276"/>
              <a:gd name="connsiteY12" fmla="*/ 1443978 h 2385451"/>
              <a:gd name="connsiteX13" fmla="*/ 2349536 w 2766276"/>
              <a:gd name="connsiteY13" fmla="*/ 1682160 h 2385451"/>
              <a:gd name="connsiteX14" fmla="*/ 2114128 w 2766276"/>
              <a:gd name="connsiteY14" fmla="*/ 2297620 h 2385451"/>
              <a:gd name="connsiteX15" fmla="*/ 1396648 w 2766276"/>
              <a:gd name="connsiteY15" fmla="*/ 2297792 h 2385451"/>
              <a:gd name="connsiteX16" fmla="*/ 1175114 w 2766276"/>
              <a:gd name="connsiteY16" fmla="*/ 2284336 h 2385451"/>
              <a:gd name="connsiteX17" fmla="*/ 1174551 w 2766276"/>
              <a:gd name="connsiteY17" fmla="*/ 2285385 h 2385451"/>
              <a:gd name="connsiteX18" fmla="*/ 1162616 w 2766276"/>
              <a:gd name="connsiteY18" fmla="*/ 2292494 h 2385451"/>
              <a:gd name="connsiteX19" fmla="*/ 1162054 w 2766276"/>
              <a:gd name="connsiteY19" fmla="*/ 2293543 h 2385451"/>
              <a:gd name="connsiteX20" fmla="*/ 1122310 w 2766276"/>
              <a:gd name="connsiteY20" fmla="*/ 2322213 h 2385451"/>
              <a:gd name="connsiteX21" fmla="*/ 810628 w 2766276"/>
              <a:gd name="connsiteY21" fmla="*/ 2365782 h 2385451"/>
              <a:gd name="connsiteX22" fmla="*/ 284441 w 2766276"/>
              <a:gd name="connsiteY22" fmla="*/ 1878150 h 2385451"/>
              <a:gd name="connsiteX23" fmla="*/ 256203 w 2766276"/>
              <a:gd name="connsiteY23" fmla="*/ 1819768 h 2385451"/>
              <a:gd name="connsiteX24" fmla="*/ 223820 w 2766276"/>
              <a:gd name="connsiteY24" fmla="*/ 1680799 h 2385451"/>
              <a:gd name="connsiteX25" fmla="*/ 222240 w 2766276"/>
              <a:gd name="connsiteY25" fmla="*/ 1661036 h 2385451"/>
              <a:gd name="connsiteX26" fmla="*/ 213965 w 2766276"/>
              <a:gd name="connsiteY26" fmla="*/ 1575532 h 2385451"/>
              <a:gd name="connsiteX27" fmla="*/ 188675 w 2766276"/>
              <a:gd name="connsiteY27" fmla="*/ 1430911 h 2385451"/>
              <a:gd name="connsiteX28" fmla="*/ 176766 w 2766276"/>
              <a:gd name="connsiteY28" fmla="*/ 1379937 h 2385451"/>
              <a:gd name="connsiteX29" fmla="*/ 105004 w 2766276"/>
              <a:gd name="connsiteY29" fmla="*/ 1218493 h 2385451"/>
              <a:gd name="connsiteX30" fmla="*/ 100386 w 2766276"/>
              <a:gd name="connsiteY30" fmla="*/ 1211963 h 2385451"/>
              <a:gd name="connsiteX31" fmla="*/ 3682 w 2766276"/>
              <a:gd name="connsiteY31" fmla="*/ 950669 h 2385451"/>
              <a:gd name="connsiteX32" fmla="*/ 289 w 2766276"/>
              <a:gd name="connsiteY32" fmla="*/ 881296 h 2385451"/>
              <a:gd name="connsiteX33" fmla="*/ 74309 w 2766276"/>
              <a:gd name="connsiteY33" fmla="*/ 695372 h 2385451"/>
              <a:gd name="connsiteX34" fmla="*/ 167419 w 2766276"/>
              <a:gd name="connsiteY34" fmla="*/ 627777 h 2385451"/>
              <a:gd name="connsiteX35" fmla="*/ 284407 w 2766276"/>
              <a:gd name="connsiteY35" fmla="*/ 583798 h 2385451"/>
              <a:gd name="connsiteX36" fmla="*/ 327270 w 2766276"/>
              <a:gd name="connsiteY36" fmla="*/ 577069 h 2385451"/>
              <a:gd name="connsiteX37" fmla="*/ 376515 w 2766276"/>
              <a:gd name="connsiteY37" fmla="*/ 571059 h 2385451"/>
              <a:gd name="connsiteX38" fmla="*/ 809648 w 2766276"/>
              <a:gd name="connsiteY38" fmla="*/ 285947 h 2385451"/>
              <a:gd name="connsiteX39" fmla="*/ 1408991 w 2766276"/>
              <a:gd name="connsiteY39" fmla="*/ 735 h 238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66276" h="2385451">
                <a:moveTo>
                  <a:pt x="1408991" y="735"/>
                </a:moveTo>
                <a:cubicBezTo>
                  <a:pt x="1435660" y="1905"/>
                  <a:pt x="1463222" y="4499"/>
                  <a:pt x="1491677" y="8702"/>
                </a:cubicBezTo>
                <a:cubicBezTo>
                  <a:pt x="1491677" y="8702"/>
                  <a:pt x="1726801" y="32149"/>
                  <a:pt x="1905304" y="153576"/>
                </a:cubicBezTo>
                <a:cubicBezTo>
                  <a:pt x="1905304" y="153576"/>
                  <a:pt x="1983837" y="206513"/>
                  <a:pt x="2033015" y="241001"/>
                </a:cubicBezTo>
                <a:cubicBezTo>
                  <a:pt x="2033015" y="241001"/>
                  <a:pt x="2147211" y="315771"/>
                  <a:pt x="2248895" y="323031"/>
                </a:cubicBezTo>
                <a:cubicBezTo>
                  <a:pt x="2248895" y="323031"/>
                  <a:pt x="2578642" y="339142"/>
                  <a:pt x="2717920" y="642189"/>
                </a:cubicBezTo>
                <a:cubicBezTo>
                  <a:pt x="2717920" y="642189"/>
                  <a:pt x="2846381" y="912411"/>
                  <a:pt x="2684548" y="1186335"/>
                </a:cubicBezTo>
                <a:cubicBezTo>
                  <a:pt x="2684548" y="1186335"/>
                  <a:pt x="2625304" y="1301822"/>
                  <a:pt x="2522808" y="1361680"/>
                </a:cubicBezTo>
                <a:cubicBezTo>
                  <a:pt x="2522808" y="1361680"/>
                  <a:pt x="2522808" y="1361680"/>
                  <a:pt x="2483362" y="1379701"/>
                </a:cubicBezTo>
                <a:cubicBezTo>
                  <a:pt x="2477958" y="1382206"/>
                  <a:pt x="2470376" y="1386246"/>
                  <a:pt x="2463358" y="1389237"/>
                </a:cubicBezTo>
                <a:cubicBezTo>
                  <a:pt x="2457390" y="1392791"/>
                  <a:pt x="2445456" y="1399899"/>
                  <a:pt x="2432884" y="1410719"/>
                </a:cubicBezTo>
                <a:cubicBezTo>
                  <a:pt x="2424665" y="1418470"/>
                  <a:pt x="2415321" y="1428319"/>
                  <a:pt x="2408079" y="1439296"/>
                </a:cubicBezTo>
                <a:cubicBezTo>
                  <a:pt x="2406954" y="1441395"/>
                  <a:pt x="2405339" y="1441880"/>
                  <a:pt x="2404214" y="1443978"/>
                </a:cubicBezTo>
                <a:cubicBezTo>
                  <a:pt x="2370892" y="1490955"/>
                  <a:pt x="2339979" y="1566245"/>
                  <a:pt x="2349536" y="1682160"/>
                </a:cubicBezTo>
                <a:cubicBezTo>
                  <a:pt x="2349536" y="1682160"/>
                  <a:pt x="2412711" y="2074086"/>
                  <a:pt x="2114128" y="2297620"/>
                </a:cubicBezTo>
                <a:cubicBezTo>
                  <a:pt x="2114128" y="2297620"/>
                  <a:pt x="1877734" y="2491014"/>
                  <a:pt x="1396648" y="2297792"/>
                </a:cubicBezTo>
                <a:cubicBezTo>
                  <a:pt x="1396648" y="2297792"/>
                  <a:pt x="1263010" y="2231507"/>
                  <a:pt x="1175114" y="2284336"/>
                </a:cubicBezTo>
                <a:cubicBezTo>
                  <a:pt x="1175114" y="2284336"/>
                  <a:pt x="1175114" y="2284336"/>
                  <a:pt x="1174551" y="2285385"/>
                </a:cubicBezTo>
                <a:cubicBezTo>
                  <a:pt x="1170760" y="2287405"/>
                  <a:pt x="1166407" y="2290474"/>
                  <a:pt x="1162616" y="2292494"/>
                </a:cubicBezTo>
                <a:cubicBezTo>
                  <a:pt x="1162054" y="2293543"/>
                  <a:pt x="1162054" y="2293543"/>
                  <a:pt x="1162054" y="2293543"/>
                </a:cubicBezTo>
                <a:cubicBezTo>
                  <a:pt x="1162054" y="2293543"/>
                  <a:pt x="1162054" y="2293543"/>
                  <a:pt x="1122310" y="2322213"/>
                </a:cubicBezTo>
                <a:cubicBezTo>
                  <a:pt x="1061511" y="2359854"/>
                  <a:pt x="940997" y="2415451"/>
                  <a:pt x="810628" y="2365782"/>
                </a:cubicBezTo>
                <a:cubicBezTo>
                  <a:pt x="513334" y="2276557"/>
                  <a:pt x="356426" y="2031608"/>
                  <a:pt x="284441" y="1878150"/>
                </a:cubicBezTo>
                <a:cubicBezTo>
                  <a:pt x="273740" y="1860250"/>
                  <a:pt x="264165" y="1840251"/>
                  <a:pt x="256203" y="1819768"/>
                </a:cubicBezTo>
                <a:cubicBezTo>
                  <a:pt x="232881" y="1757267"/>
                  <a:pt x="224573" y="1692012"/>
                  <a:pt x="223820" y="1680799"/>
                </a:cubicBezTo>
                <a:cubicBezTo>
                  <a:pt x="222918" y="1674911"/>
                  <a:pt x="222579" y="1667973"/>
                  <a:pt x="222240" y="1661036"/>
                </a:cubicBezTo>
                <a:cubicBezTo>
                  <a:pt x="222240" y="1661036"/>
                  <a:pt x="222240" y="1661036"/>
                  <a:pt x="213965" y="1575532"/>
                </a:cubicBezTo>
                <a:cubicBezTo>
                  <a:pt x="208702" y="1534879"/>
                  <a:pt x="200021" y="1482934"/>
                  <a:pt x="188675" y="1430911"/>
                </a:cubicBezTo>
                <a:cubicBezTo>
                  <a:pt x="185406" y="1414296"/>
                  <a:pt x="181086" y="1397116"/>
                  <a:pt x="176766" y="1379937"/>
                </a:cubicBezTo>
                <a:cubicBezTo>
                  <a:pt x="154305" y="1305739"/>
                  <a:pt x="117733" y="1240183"/>
                  <a:pt x="105004" y="1218493"/>
                </a:cubicBezTo>
                <a:cubicBezTo>
                  <a:pt x="103465" y="1216316"/>
                  <a:pt x="101926" y="1214140"/>
                  <a:pt x="100386" y="1211963"/>
                </a:cubicBezTo>
                <a:cubicBezTo>
                  <a:pt x="43463" y="1111171"/>
                  <a:pt x="14539" y="1001079"/>
                  <a:pt x="3682" y="950669"/>
                </a:cubicBezTo>
                <a:cubicBezTo>
                  <a:pt x="-1466" y="924940"/>
                  <a:pt x="289" y="881296"/>
                  <a:pt x="289" y="881296"/>
                </a:cubicBezTo>
                <a:cubicBezTo>
                  <a:pt x="6283" y="819659"/>
                  <a:pt x="26238" y="754703"/>
                  <a:pt x="74309" y="695372"/>
                </a:cubicBezTo>
                <a:cubicBezTo>
                  <a:pt x="108946" y="658559"/>
                  <a:pt x="167419" y="627777"/>
                  <a:pt x="167419" y="627777"/>
                </a:cubicBezTo>
                <a:cubicBezTo>
                  <a:pt x="199846" y="612746"/>
                  <a:pt x="240343" y="595289"/>
                  <a:pt x="284407" y="583798"/>
                </a:cubicBezTo>
                <a:cubicBezTo>
                  <a:pt x="284407" y="583798"/>
                  <a:pt x="284407" y="583798"/>
                  <a:pt x="327270" y="577069"/>
                </a:cubicBezTo>
                <a:cubicBezTo>
                  <a:pt x="327270" y="577069"/>
                  <a:pt x="327270" y="577069"/>
                  <a:pt x="376515" y="571059"/>
                </a:cubicBezTo>
                <a:cubicBezTo>
                  <a:pt x="432141" y="565771"/>
                  <a:pt x="654039" y="528082"/>
                  <a:pt x="809648" y="285947"/>
                </a:cubicBezTo>
                <a:cubicBezTo>
                  <a:pt x="809648" y="285947"/>
                  <a:pt x="1008944" y="-16820"/>
                  <a:pt x="1408991" y="73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305566C-644E-438F-AA3E-93B8EA9EE8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37154" y="2390118"/>
            <a:ext cx="2947158" cy="2541434"/>
          </a:xfrm>
          <a:custGeom>
            <a:avLst/>
            <a:gdLst>
              <a:gd name="connsiteX0" fmla="*/ 1501122 w 2947158"/>
              <a:gd name="connsiteY0" fmla="*/ 784 h 2541434"/>
              <a:gd name="connsiteX1" fmla="*/ 1589215 w 2947158"/>
              <a:gd name="connsiteY1" fmla="*/ 9271 h 2541434"/>
              <a:gd name="connsiteX2" fmla="*/ 2029888 w 2947158"/>
              <a:gd name="connsiteY2" fmla="*/ 163619 h 2541434"/>
              <a:gd name="connsiteX3" fmla="*/ 2165950 w 2947158"/>
              <a:gd name="connsiteY3" fmla="*/ 256760 h 2541434"/>
              <a:gd name="connsiteX4" fmla="*/ 2395946 w 2947158"/>
              <a:gd name="connsiteY4" fmla="*/ 344154 h 2541434"/>
              <a:gd name="connsiteX5" fmla="*/ 2895640 w 2947158"/>
              <a:gd name="connsiteY5" fmla="*/ 684181 h 2541434"/>
              <a:gd name="connsiteX6" fmla="*/ 2860086 w 2947158"/>
              <a:gd name="connsiteY6" fmla="*/ 1263908 h 2541434"/>
              <a:gd name="connsiteX7" fmla="*/ 2687770 w 2947158"/>
              <a:gd name="connsiteY7" fmla="*/ 1450719 h 2541434"/>
              <a:gd name="connsiteX8" fmla="*/ 2645745 w 2947158"/>
              <a:gd name="connsiteY8" fmla="*/ 1469919 h 2541434"/>
              <a:gd name="connsiteX9" fmla="*/ 2624433 w 2947158"/>
              <a:gd name="connsiteY9" fmla="*/ 1480077 h 2541434"/>
              <a:gd name="connsiteX10" fmla="*/ 2591966 w 2947158"/>
              <a:gd name="connsiteY10" fmla="*/ 1502965 h 2541434"/>
              <a:gd name="connsiteX11" fmla="*/ 2565539 w 2947158"/>
              <a:gd name="connsiteY11" fmla="*/ 1533410 h 2541434"/>
              <a:gd name="connsiteX12" fmla="*/ 2561421 w 2947158"/>
              <a:gd name="connsiteY12" fmla="*/ 1538398 h 2541434"/>
              <a:gd name="connsiteX13" fmla="*/ 2503168 w 2947158"/>
              <a:gd name="connsiteY13" fmla="*/ 1792155 h 2541434"/>
              <a:gd name="connsiteX14" fmla="*/ 2252367 w 2947158"/>
              <a:gd name="connsiteY14" fmla="*/ 2447858 h 2541434"/>
              <a:gd name="connsiteX15" fmla="*/ 1487972 w 2947158"/>
              <a:gd name="connsiteY15" fmla="*/ 2448041 h 2541434"/>
              <a:gd name="connsiteX16" fmla="*/ 1251952 w 2947158"/>
              <a:gd name="connsiteY16" fmla="*/ 2433706 h 2541434"/>
              <a:gd name="connsiteX17" fmla="*/ 1251352 w 2947158"/>
              <a:gd name="connsiteY17" fmla="*/ 2434824 h 2541434"/>
              <a:gd name="connsiteX18" fmla="*/ 1238637 w 2947158"/>
              <a:gd name="connsiteY18" fmla="*/ 2442397 h 2541434"/>
              <a:gd name="connsiteX19" fmla="*/ 1238038 w 2947158"/>
              <a:gd name="connsiteY19" fmla="*/ 2443515 h 2541434"/>
              <a:gd name="connsiteX20" fmla="*/ 1195695 w 2947158"/>
              <a:gd name="connsiteY20" fmla="*/ 2474059 h 2541434"/>
              <a:gd name="connsiteX21" fmla="*/ 863633 w 2947158"/>
              <a:gd name="connsiteY21" fmla="*/ 2520478 h 2541434"/>
              <a:gd name="connsiteX22" fmla="*/ 303040 w 2947158"/>
              <a:gd name="connsiteY22" fmla="*/ 2000960 h 2541434"/>
              <a:gd name="connsiteX23" fmla="*/ 272955 w 2947158"/>
              <a:gd name="connsiteY23" fmla="*/ 1938760 h 2541434"/>
              <a:gd name="connsiteX24" fmla="*/ 238455 w 2947158"/>
              <a:gd name="connsiteY24" fmla="*/ 1790705 h 2541434"/>
              <a:gd name="connsiteX25" fmla="*/ 236771 w 2947158"/>
              <a:gd name="connsiteY25" fmla="*/ 1769650 h 2541434"/>
              <a:gd name="connsiteX26" fmla="*/ 227955 w 2947158"/>
              <a:gd name="connsiteY26" fmla="*/ 1678555 h 2541434"/>
              <a:gd name="connsiteX27" fmla="*/ 201011 w 2947158"/>
              <a:gd name="connsiteY27" fmla="*/ 1524477 h 2541434"/>
              <a:gd name="connsiteX28" fmla="*/ 188324 w 2947158"/>
              <a:gd name="connsiteY28" fmla="*/ 1470170 h 2541434"/>
              <a:gd name="connsiteX29" fmla="*/ 111870 w 2947158"/>
              <a:gd name="connsiteY29" fmla="*/ 1298169 h 2541434"/>
              <a:gd name="connsiteX30" fmla="*/ 106950 w 2947158"/>
              <a:gd name="connsiteY30" fmla="*/ 1291212 h 2541434"/>
              <a:gd name="connsiteX31" fmla="*/ 3922 w 2947158"/>
              <a:gd name="connsiteY31" fmla="*/ 1012833 h 2541434"/>
              <a:gd name="connsiteX32" fmla="*/ 308 w 2947158"/>
              <a:gd name="connsiteY32" fmla="*/ 938923 h 2541434"/>
              <a:gd name="connsiteX33" fmla="*/ 79167 w 2947158"/>
              <a:gd name="connsiteY33" fmla="*/ 740842 h 2541434"/>
              <a:gd name="connsiteX34" fmla="*/ 178366 w 2947158"/>
              <a:gd name="connsiteY34" fmla="*/ 668827 h 2541434"/>
              <a:gd name="connsiteX35" fmla="*/ 303003 w 2947158"/>
              <a:gd name="connsiteY35" fmla="*/ 621973 h 2541434"/>
              <a:gd name="connsiteX36" fmla="*/ 348669 w 2947158"/>
              <a:gd name="connsiteY36" fmla="*/ 614803 h 2541434"/>
              <a:gd name="connsiteX37" fmla="*/ 401134 w 2947158"/>
              <a:gd name="connsiteY37" fmla="*/ 608401 h 2541434"/>
              <a:gd name="connsiteX38" fmla="*/ 862589 w 2947158"/>
              <a:gd name="connsiteY38" fmla="*/ 304645 h 2541434"/>
              <a:gd name="connsiteX39" fmla="*/ 1501122 w 2947158"/>
              <a:gd name="connsiteY39" fmla="*/ 784 h 254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947158" h="2541434">
                <a:moveTo>
                  <a:pt x="1501122" y="784"/>
                </a:moveTo>
                <a:cubicBezTo>
                  <a:pt x="1529536" y="2030"/>
                  <a:pt x="1558900" y="4794"/>
                  <a:pt x="1589215" y="9271"/>
                </a:cubicBezTo>
                <a:cubicBezTo>
                  <a:pt x="1589215" y="9271"/>
                  <a:pt x="1839713" y="34252"/>
                  <a:pt x="2029888" y="163619"/>
                </a:cubicBezTo>
                <a:cubicBezTo>
                  <a:pt x="2029888" y="163619"/>
                  <a:pt x="2113557" y="220018"/>
                  <a:pt x="2165950" y="256760"/>
                </a:cubicBezTo>
                <a:cubicBezTo>
                  <a:pt x="2165950" y="256760"/>
                  <a:pt x="2287613" y="336419"/>
                  <a:pt x="2395946" y="344154"/>
                </a:cubicBezTo>
                <a:cubicBezTo>
                  <a:pt x="2395946" y="344154"/>
                  <a:pt x="2747255" y="361319"/>
                  <a:pt x="2895640" y="684181"/>
                </a:cubicBezTo>
                <a:cubicBezTo>
                  <a:pt x="2895640" y="684181"/>
                  <a:pt x="3032501" y="972073"/>
                  <a:pt x="2860086" y="1263908"/>
                </a:cubicBezTo>
                <a:cubicBezTo>
                  <a:pt x="2860086" y="1263908"/>
                  <a:pt x="2796968" y="1386946"/>
                  <a:pt x="2687770" y="1450719"/>
                </a:cubicBezTo>
                <a:cubicBezTo>
                  <a:pt x="2687770" y="1450719"/>
                  <a:pt x="2687770" y="1450719"/>
                  <a:pt x="2645745" y="1469919"/>
                </a:cubicBezTo>
                <a:cubicBezTo>
                  <a:pt x="2639987" y="1472587"/>
                  <a:pt x="2631910" y="1476891"/>
                  <a:pt x="2624433" y="1480077"/>
                </a:cubicBezTo>
                <a:cubicBezTo>
                  <a:pt x="2618075" y="1483864"/>
                  <a:pt x="2605360" y="1491437"/>
                  <a:pt x="2591966" y="1502965"/>
                </a:cubicBezTo>
                <a:cubicBezTo>
                  <a:pt x="2583210" y="1511222"/>
                  <a:pt x="2573255" y="1521716"/>
                  <a:pt x="2565539" y="1533410"/>
                </a:cubicBezTo>
                <a:cubicBezTo>
                  <a:pt x="2564340" y="1535646"/>
                  <a:pt x="2562620" y="1536163"/>
                  <a:pt x="2561421" y="1538398"/>
                </a:cubicBezTo>
                <a:cubicBezTo>
                  <a:pt x="2525921" y="1588447"/>
                  <a:pt x="2492986" y="1668660"/>
                  <a:pt x="2503168" y="1792155"/>
                </a:cubicBezTo>
                <a:cubicBezTo>
                  <a:pt x="2503168" y="1792155"/>
                  <a:pt x="2570473" y="2209708"/>
                  <a:pt x="2252367" y="2447858"/>
                </a:cubicBezTo>
                <a:cubicBezTo>
                  <a:pt x="2252367" y="2447858"/>
                  <a:pt x="2000515" y="2653899"/>
                  <a:pt x="1487972" y="2448041"/>
                </a:cubicBezTo>
                <a:cubicBezTo>
                  <a:pt x="1487972" y="2448041"/>
                  <a:pt x="1345596" y="2377423"/>
                  <a:pt x="1251952" y="2433706"/>
                </a:cubicBezTo>
                <a:cubicBezTo>
                  <a:pt x="1251952" y="2433706"/>
                  <a:pt x="1251952" y="2433706"/>
                  <a:pt x="1251352" y="2434824"/>
                </a:cubicBezTo>
                <a:cubicBezTo>
                  <a:pt x="1247314" y="2436976"/>
                  <a:pt x="1242676" y="2440245"/>
                  <a:pt x="1238637" y="2442397"/>
                </a:cubicBezTo>
                <a:cubicBezTo>
                  <a:pt x="1238038" y="2443515"/>
                  <a:pt x="1238038" y="2443515"/>
                  <a:pt x="1238038" y="2443515"/>
                </a:cubicBezTo>
                <a:cubicBezTo>
                  <a:pt x="1238038" y="2443515"/>
                  <a:pt x="1238038" y="2443515"/>
                  <a:pt x="1195695" y="2474059"/>
                </a:cubicBezTo>
                <a:cubicBezTo>
                  <a:pt x="1130921" y="2514162"/>
                  <a:pt x="1002527" y="2573395"/>
                  <a:pt x="863633" y="2520478"/>
                </a:cubicBezTo>
                <a:cubicBezTo>
                  <a:pt x="546899" y="2425419"/>
                  <a:pt x="379732" y="2164452"/>
                  <a:pt x="303040" y="2000960"/>
                </a:cubicBezTo>
                <a:cubicBezTo>
                  <a:pt x="291639" y="1981890"/>
                  <a:pt x="281437" y="1960583"/>
                  <a:pt x="272955" y="1938760"/>
                </a:cubicBezTo>
                <a:cubicBezTo>
                  <a:pt x="248109" y="1872173"/>
                  <a:pt x="239257" y="1802650"/>
                  <a:pt x="238455" y="1790705"/>
                </a:cubicBezTo>
                <a:cubicBezTo>
                  <a:pt x="237494" y="1784431"/>
                  <a:pt x="237132" y="1777040"/>
                  <a:pt x="236771" y="1769650"/>
                </a:cubicBezTo>
                <a:cubicBezTo>
                  <a:pt x="236771" y="1769650"/>
                  <a:pt x="236771" y="1769650"/>
                  <a:pt x="227955" y="1678555"/>
                </a:cubicBezTo>
                <a:cubicBezTo>
                  <a:pt x="222348" y="1635243"/>
                  <a:pt x="213099" y="1579902"/>
                  <a:pt x="201011" y="1524477"/>
                </a:cubicBezTo>
                <a:cubicBezTo>
                  <a:pt x="197529" y="1506775"/>
                  <a:pt x="192926" y="1488473"/>
                  <a:pt x="188324" y="1470170"/>
                </a:cubicBezTo>
                <a:cubicBezTo>
                  <a:pt x="164394" y="1391120"/>
                  <a:pt x="125431" y="1321278"/>
                  <a:pt x="111870" y="1298169"/>
                </a:cubicBezTo>
                <a:cubicBezTo>
                  <a:pt x="110230" y="1295850"/>
                  <a:pt x="108590" y="1293531"/>
                  <a:pt x="106950" y="1291212"/>
                </a:cubicBezTo>
                <a:cubicBezTo>
                  <a:pt x="46304" y="1183829"/>
                  <a:pt x="15489" y="1066539"/>
                  <a:pt x="3922" y="1012833"/>
                </a:cubicBezTo>
                <a:cubicBezTo>
                  <a:pt x="-1563" y="985421"/>
                  <a:pt x="308" y="938923"/>
                  <a:pt x="308" y="938923"/>
                </a:cubicBezTo>
                <a:cubicBezTo>
                  <a:pt x="6693" y="873256"/>
                  <a:pt x="27953" y="804053"/>
                  <a:pt x="79167" y="740842"/>
                </a:cubicBezTo>
                <a:cubicBezTo>
                  <a:pt x="116069" y="701622"/>
                  <a:pt x="178366" y="668827"/>
                  <a:pt x="178366" y="668827"/>
                </a:cubicBezTo>
                <a:cubicBezTo>
                  <a:pt x="212913" y="652813"/>
                  <a:pt x="256058" y="634215"/>
                  <a:pt x="303003" y="621973"/>
                </a:cubicBezTo>
                <a:cubicBezTo>
                  <a:pt x="303003" y="621973"/>
                  <a:pt x="303003" y="621973"/>
                  <a:pt x="348669" y="614803"/>
                </a:cubicBezTo>
                <a:cubicBezTo>
                  <a:pt x="348669" y="614803"/>
                  <a:pt x="348669" y="614803"/>
                  <a:pt x="401134" y="608401"/>
                </a:cubicBezTo>
                <a:cubicBezTo>
                  <a:pt x="460397" y="602767"/>
                  <a:pt x="696805" y="562613"/>
                  <a:pt x="862589" y="304645"/>
                </a:cubicBezTo>
                <a:cubicBezTo>
                  <a:pt x="862589" y="304645"/>
                  <a:pt x="1074917" y="-17920"/>
                  <a:pt x="1501122" y="7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B52ECB5-C353-482E-848B-5F2707BE02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1861" y="3924698"/>
            <a:ext cx="3201876" cy="2761085"/>
          </a:xfrm>
          <a:custGeom>
            <a:avLst/>
            <a:gdLst>
              <a:gd name="connsiteX0" fmla="*/ 1630861 w 3201876"/>
              <a:gd name="connsiteY0" fmla="*/ 851 h 2761085"/>
              <a:gd name="connsiteX1" fmla="*/ 1726568 w 3201876"/>
              <a:gd name="connsiteY1" fmla="*/ 10073 h 2761085"/>
              <a:gd name="connsiteX2" fmla="*/ 2205328 w 3201876"/>
              <a:gd name="connsiteY2" fmla="*/ 177760 h 2761085"/>
              <a:gd name="connsiteX3" fmla="*/ 2353150 w 3201876"/>
              <a:gd name="connsiteY3" fmla="*/ 278952 h 2761085"/>
              <a:gd name="connsiteX4" fmla="*/ 2603024 w 3201876"/>
              <a:gd name="connsiteY4" fmla="*/ 373899 h 2761085"/>
              <a:gd name="connsiteX5" fmla="*/ 3145906 w 3201876"/>
              <a:gd name="connsiteY5" fmla="*/ 743314 h 2761085"/>
              <a:gd name="connsiteX6" fmla="*/ 3107279 w 3201876"/>
              <a:gd name="connsiteY6" fmla="*/ 1373146 h 2761085"/>
              <a:gd name="connsiteX7" fmla="*/ 2920069 w 3201876"/>
              <a:gd name="connsiteY7" fmla="*/ 1576102 h 2761085"/>
              <a:gd name="connsiteX8" fmla="*/ 2874412 w 3201876"/>
              <a:gd name="connsiteY8" fmla="*/ 1596961 h 2761085"/>
              <a:gd name="connsiteX9" fmla="*/ 2851258 w 3201876"/>
              <a:gd name="connsiteY9" fmla="*/ 1607998 h 2761085"/>
              <a:gd name="connsiteX10" fmla="*/ 2815985 w 3201876"/>
              <a:gd name="connsiteY10" fmla="*/ 1632863 h 2761085"/>
              <a:gd name="connsiteX11" fmla="*/ 2787275 w 3201876"/>
              <a:gd name="connsiteY11" fmla="*/ 1665940 h 2761085"/>
              <a:gd name="connsiteX12" fmla="*/ 2782801 w 3201876"/>
              <a:gd name="connsiteY12" fmla="*/ 1671360 h 2761085"/>
              <a:gd name="connsiteX13" fmla="*/ 2719513 w 3201876"/>
              <a:gd name="connsiteY13" fmla="*/ 1947048 h 2761085"/>
              <a:gd name="connsiteX14" fmla="*/ 2447035 w 3201876"/>
              <a:gd name="connsiteY14" fmla="*/ 2659422 h 2761085"/>
              <a:gd name="connsiteX15" fmla="*/ 1616575 w 3201876"/>
              <a:gd name="connsiteY15" fmla="*/ 2659621 h 2761085"/>
              <a:gd name="connsiteX16" fmla="*/ 1360157 w 3201876"/>
              <a:gd name="connsiteY16" fmla="*/ 2644047 h 2761085"/>
              <a:gd name="connsiteX17" fmla="*/ 1359506 w 3201876"/>
              <a:gd name="connsiteY17" fmla="*/ 2645261 h 2761085"/>
              <a:gd name="connsiteX18" fmla="*/ 1345691 w 3201876"/>
              <a:gd name="connsiteY18" fmla="*/ 2653489 h 2761085"/>
              <a:gd name="connsiteX19" fmla="*/ 1345040 w 3201876"/>
              <a:gd name="connsiteY19" fmla="*/ 2654703 h 2761085"/>
              <a:gd name="connsiteX20" fmla="*/ 1299038 w 3201876"/>
              <a:gd name="connsiteY20" fmla="*/ 2687888 h 2761085"/>
              <a:gd name="connsiteX21" fmla="*/ 938277 w 3201876"/>
              <a:gd name="connsiteY21" fmla="*/ 2738318 h 2761085"/>
              <a:gd name="connsiteX22" fmla="*/ 329232 w 3201876"/>
              <a:gd name="connsiteY22" fmla="*/ 2173900 h 2761085"/>
              <a:gd name="connsiteX23" fmla="*/ 296547 w 3201876"/>
              <a:gd name="connsiteY23" fmla="*/ 2106324 h 2761085"/>
              <a:gd name="connsiteX24" fmla="*/ 259065 w 3201876"/>
              <a:gd name="connsiteY24" fmla="*/ 1945472 h 2761085"/>
              <a:gd name="connsiteX25" fmla="*/ 257235 w 3201876"/>
              <a:gd name="connsiteY25" fmla="*/ 1922597 h 2761085"/>
              <a:gd name="connsiteX26" fmla="*/ 247658 w 3201876"/>
              <a:gd name="connsiteY26" fmla="*/ 1823629 h 2761085"/>
              <a:gd name="connsiteX27" fmla="*/ 218385 w 3201876"/>
              <a:gd name="connsiteY27" fmla="*/ 1656235 h 2761085"/>
              <a:gd name="connsiteX28" fmla="*/ 204601 w 3201876"/>
              <a:gd name="connsiteY28" fmla="*/ 1597234 h 2761085"/>
              <a:gd name="connsiteX29" fmla="*/ 121539 w 3201876"/>
              <a:gd name="connsiteY29" fmla="*/ 1410368 h 2761085"/>
              <a:gd name="connsiteX30" fmla="*/ 116194 w 3201876"/>
              <a:gd name="connsiteY30" fmla="*/ 1402809 h 2761085"/>
              <a:gd name="connsiteX31" fmla="*/ 4261 w 3201876"/>
              <a:gd name="connsiteY31" fmla="*/ 1100370 h 2761085"/>
              <a:gd name="connsiteX32" fmla="*/ 335 w 3201876"/>
              <a:gd name="connsiteY32" fmla="*/ 1020072 h 2761085"/>
              <a:gd name="connsiteX33" fmla="*/ 86010 w 3201876"/>
              <a:gd name="connsiteY33" fmla="*/ 804872 h 2761085"/>
              <a:gd name="connsiteX34" fmla="*/ 193782 w 3201876"/>
              <a:gd name="connsiteY34" fmla="*/ 726632 h 2761085"/>
              <a:gd name="connsiteX35" fmla="*/ 329191 w 3201876"/>
              <a:gd name="connsiteY35" fmla="*/ 675729 h 2761085"/>
              <a:gd name="connsiteX36" fmla="*/ 378805 w 3201876"/>
              <a:gd name="connsiteY36" fmla="*/ 667939 h 2761085"/>
              <a:gd name="connsiteX37" fmla="*/ 435804 w 3201876"/>
              <a:gd name="connsiteY37" fmla="*/ 660984 h 2761085"/>
              <a:gd name="connsiteX38" fmla="*/ 937142 w 3201876"/>
              <a:gd name="connsiteY38" fmla="*/ 330975 h 2761085"/>
              <a:gd name="connsiteX39" fmla="*/ 1630861 w 3201876"/>
              <a:gd name="connsiteY39" fmla="*/ 851 h 27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201876" h="2761085">
                <a:moveTo>
                  <a:pt x="1630861" y="851"/>
                </a:moveTo>
                <a:cubicBezTo>
                  <a:pt x="1661731" y="2206"/>
                  <a:pt x="1693633" y="5209"/>
                  <a:pt x="1726568" y="10073"/>
                </a:cubicBezTo>
                <a:cubicBezTo>
                  <a:pt x="1726568" y="10073"/>
                  <a:pt x="1998716" y="37213"/>
                  <a:pt x="2205328" y="177760"/>
                </a:cubicBezTo>
                <a:cubicBezTo>
                  <a:pt x="2205328" y="177760"/>
                  <a:pt x="2296228" y="239034"/>
                  <a:pt x="2353150" y="278952"/>
                </a:cubicBezTo>
                <a:cubicBezTo>
                  <a:pt x="2353150" y="278952"/>
                  <a:pt x="2485328" y="365496"/>
                  <a:pt x="2603024" y="373899"/>
                </a:cubicBezTo>
                <a:cubicBezTo>
                  <a:pt x="2603024" y="373899"/>
                  <a:pt x="2984696" y="392547"/>
                  <a:pt x="3145906" y="743314"/>
                </a:cubicBezTo>
                <a:cubicBezTo>
                  <a:pt x="3145906" y="743314"/>
                  <a:pt x="3294595" y="1056088"/>
                  <a:pt x="3107279" y="1373146"/>
                </a:cubicBezTo>
                <a:cubicBezTo>
                  <a:pt x="3107279" y="1373146"/>
                  <a:pt x="3038705" y="1506818"/>
                  <a:pt x="2920069" y="1576102"/>
                </a:cubicBezTo>
                <a:cubicBezTo>
                  <a:pt x="2920069" y="1576102"/>
                  <a:pt x="2920069" y="1576102"/>
                  <a:pt x="2874412" y="1596961"/>
                </a:cubicBezTo>
                <a:cubicBezTo>
                  <a:pt x="2868157" y="1599861"/>
                  <a:pt x="2859382" y="1604537"/>
                  <a:pt x="2851258" y="1607998"/>
                </a:cubicBezTo>
                <a:cubicBezTo>
                  <a:pt x="2844351" y="1612112"/>
                  <a:pt x="2830537" y="1620340"/>
                  <a:pt x="2815985" y="1632863"/>
                </a:cubicBezTo>
                <a:cubicBezTo>
                  <a:pt x="2806473" y="1641835"/>
                  <a:pt x="2795657" y="1653235"/>
                  <a:pt x="2787275" y="1665940"/>
                </a:cubicBezTo>
                <a:cubicBezTo>
                  <a:pt x="2785972" y="1668369"/>
                  <a:pt x="2784104" y="1668931"/>
                  <a:pt x="2782801" y="1671360"/>
                </a:cubicBezTo>
                <a:cubicBezTo>
                  <a:pt x="2744232" y="1725734"/>
                  <a:pt x="2708451" y="1812879"/>
                  <a:pt x="2719513" y="1947048"/>
                </a:cubicBezTo>
                <a:cubicBezTo>
                  <a:pt x="2719513" y="1947048"/>
                  <a:pt x="2792636" y="2400689"/>
                  <a:pt x="2447035" y="2659422"/>
                </a:cubicBezTo>
                <a:cubicBezTo>
                  <a:pt x="2447035" y="2659422"/>
                  <a:pt x="2173417" y="2883270"/>
                  <a:pt x="1616575" y="2659621"/>
                </a:cubicBezTo>
                <a:cubicBezTo>
                  <a:pt x="1616575" y="2659621"/>
                  <a:pt x="1461894" y="2582899"/>
                  <a:pt x="1360157" y="2644047"/>
                </a:cubicBezTo>
                <a:cubicBezTo>
                  <a:pt x="1360157" y="2644047"/>
                  <a:pt x="1360157" y="2644047"/>
                  <a:pt x="1359506" y="2645261"/>
                </a:cubicBezTo>
                <a:cubicBezTo>
                  <a:pt x="1355118" y="2647599"/>
                  <a:pt x="1350079" y="2651151"/>
                  <a:pt x="1345691" y="2653489"/>
                </a:cubicBezTo>
                <a:cubicBezTo>
                  <a:pt x="1345040" y="2654703"/>
                  <a:pt x="1345040" y="2654703"/>
                  <a:pt x="1345040" y="2654703"/>
                </a:cubicBezTo>
                <a:cubicBezTo>
                  <a:pt x="1345040" y="2654703"/>
                  <a:pt x="1345040" y="2654703"/>
                  <a:pt x="1299038" y="2687888"/>
                </a:cubicBezTo>
                <a:cubicBezTo>
                  <a:pt x="1228665" y="2731456"/>
                  <a:pt x="1089174" y="2795808"/>
                  <a:pt x="938277" y="2738318"/>
                </a:cubicBezTo>
                <a:cubicBezTo>
                  <a:pt x="594168" y="2635043"/>
                  <a:pt x="412552" y="2351522"/>
                  <a:pt x="329232" y="2173900"/>
                </a:cubicBezTo>
                <a:cubicBezTo>
                  <a:pt x="316845" y="2153181"/>
                  <a:pt x="305762" y="2130033"/>
                  <a:pt x="296547" y="2106324"/>
                </a:cubicBezTo>
                <a:cubicBezTo>
                  <a:pt x="269553" y="2033981"/>
                  <a:pt x="259936" y="1958450"/>
                  <a:pt x="259065" y="1945472"/>
                </a:cubicBezTo>
                <a:cubicBezTo>
                  <a:pt x="258021" y="1938656"/>
                  <a:pt x="257628" y="1930627"/>
                  <a:pt x="257235" y="1922597"/>
                </a:cubicBezTo>
                <a:cubicBezTo>
                  <a:pt x="257235" y="1922597"/>
                  <a:pt x="257235" y="1922597"/>
                  <a:pt x="247658" y="1823629"/>
                </a:cubicBezTo>
                <a:cubicBezTo>
                  <a:pt x="241566" y="1776574"/>
                  <a:pt x="231518" y="1716450"/>
                  <a:pt x="218385" y="1656235"/>
                </a:cubicBezTo>
                <a:cubicBezTo>
                  <a:pt x="214602" y="1637003"/>
                  <a:pt x="209601" y="1617118"/>
                  <a:pt x="204601" y="1597234"/>
                </a:cubicBezTo>
                <a:cubicBezTo>
                  <a:pt x="178603" y="1511352"/>
                  <a:pt x="136272" y="1435473"/>
                  <a:pt x="121539" y="1410368"/>
                </a:cubicBezTo>
                <a:cubicBezTo>
                  <a:pt x="119757" y="1407848"/>
                  <a:pt x="117976" y="1405329"/>
                  <a:pt x="116194" y="1402809"/>
                </a:cubicBezTo>
                <a:cubicBezTo>
                  <a:pt x="50307" y="1286145"/>
                  <a:pt x="16829" y="1158718"/>
                  <a:pt x="4261" y="1100370"/>
                </a:cubicBezTo>
                <a:cubicBezTo>
                  <a:pt x="-1697" y="1070589"/>
                  <a:pt x="335" y="1020072"/>
                  <a:pt x="335" y="1020072"/>
                </a:cubicBezTo>
                <a:cubicBezTo>
                  <a:pt x="7272" y="948730"/>
                  <a:pt x="30370" y="873546"/>
                  <a:pt x="86010" y="804872"/>
                </a:cubicBezTo>
                <a:cubicBezTo>
                  <a:pt x="126101" y="762262"/>
                  <a:pt x="193782" y="726632"/>
                  <a:pt x="193782" y="726632"/>
                </a:cubicBezTo>
                <a:cubicBezTo>
                  <a:pt x="231316" y="709235"/>
                  <a:pt x="278189" y="689029"/>
                  <a:pt x="329191" y="675729"/>
                </a:cubicBezTo>
                <a:cubicBezTo>
                  <a:pt x="329191" y="675729"/>
                  <a:pt x="329191" y="675729"/>
                  <a:pt x="378805" y="667939"/>
                </a:cubicBezTo>
                <a:cubicBezTo>
                  <a:pt x="378805" y="667939"/>
                  <a:pt x="378805" y="667939"/>
                  <a:pt x="435804" y="660984"/>
                </a:cubicBezTo>
                <a:cubicBezTo>
                  <a:pt x="500189" y="654863"/>
                  <a:pt x="757030" y="611239"/>
                  <a:pt x="937142" y="330975"/>
                </a:cubicBezTo>
                <a:cubicBezTo>
                  <a:pt x="937142" y="330975"/>
                  <a:pt x="1167820" y="-19468"/>
                  <a:pt x="1630861" y="85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38EFE3E-354C-4BBD-AC2D-4C20B9F7D9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7464" y="3400263"/>
            <a:ext cx="2875033" cy="2482754"/>
          </a:xfrm>
          <a:custGeom>
            <a:avLst/>
            <a:gdLst>
              <a:gd name="connsiteX0" fmla="*/ 1463219 w 2875033"/>
              <a:gd name="connsiteY0" fmla="*/ 756 h 2482754"/>
              <a:gd name="connsiteX1" fmla="*/ 1549241 w 2875033"/>
              <a:gd name="connsiteY1" fmla="*/ 9024 h 2482754"/>
              <a:gd name="connsiteX2" fmla="*/ 1979520 w 2875033"/>
              <a:gd name="connsiteY2" fmla="*/ 159682 h 2482754"/>
              <a:gd name="connsiteX3" fmla="*/ 2112360 w 2875033"/>
              <a:gd name="connsiteY3" fmla="*/ 250632 h 2482754"/>
              <a:gd name="connsiteX4" fmla="*/ 2336930 w 2875033"/>
              <a:gd name="connsiteY4" fmla="*/ 335942 h 2482754"/>
              <a:gd name="connsiteX5" fmla="*/ 2824794 w 2875033"/>
              <a:gd name="connsiteY5" fmla="*/ 667969 h 2482754"/>
              <a:gd name="connsiteX6" fmla="*/ 2789921 w 2875033"/>
              <a:gd name="connsiteY6" fmla="*/ 1234291 h 2482754"/>
              <a:gd name="connsiteX7" fmla="*/ 2621603 w 2875033"/>
              <a:gd name="connsiteY7" fmla="*/ 1416824 h 2482754"/>
              <a:gd name="connsiteX8" fmla="*/ 2580560 w 2875033"/>
              <a:gd name="connsiteY8" fmla="*/ 1435591 h 2482754"/>
              <a:gd name="connsiteX9" fmla="*/ 2559746 w 2875033"/>
              <a:gd name="connsiteY9" fmla="*/ 1445520 h 2482754"/>
              <a:gd name="connsiteX10" fmla="*/ 2528036 w 2875033"/>
              <a:gd name="connsiteY10" fmla="*/ 1467886 h 2482754"/>
              <a:gd name="connsiteX11" fmla="*/ 2502222 w 2875033"/>
              <a:gd name="connsiteY11" fmla="*/ 1497635 h 2482754"/>
              <a:gd name="connsiteX12" fmla="*/ 2498200 w 2875033"/>
              <a:gd name="connsiteY12" fmla="*/ 1502508 h 2482754"/>
              <a:gd name="connsiteX13" fmla="*/ 2441247 w 2875033"/>
              <a:gd name="connsiteY13" fmla="*/ 1750408 h 2482754"/>
              <a:gd name="connsiteX14" fmla="*/ 2196164 w 2875033"/>
              <a:gd name="connsiteY14" fmla="*/ 2391005 h 2482754"/>
              <a:gd name="connsiteX15" fmla="*/ 1449727 w 2875033"/>
              <a:gd name="connsiteY15" fmla="*/ 2391388 h 2482754"/>
              <a:gd name="connsiteX16" fmla="*/ 1219256 w 2875033"/>
              <a:gd name="connsiteY16" fmla="*/ 2377447 h 2482754"/>
              <a:gd name="connsiteX17" fmla="*/ 1218670 w 2875033"/>
              <a:gd name="connsiteY17" fmla="*/ 2378539 h 2482754"/>
              <a:gd name="connsiteX18" fmla="*/ 1206252 w 2875033"/>
              <a:gd name="connsiteY18" fmla="*/ 2385940 h 2482754"/>
              <a:gd name="connsiteX19" fmla="*/ 1205666 w 2875033"/>
              <a:gd name="connsiteY19" fmla="*/ 2387032 h 2482754"/>
              <a:gd name="connsiteX20" fmla="*/ 1164310 w 2875033"/>
              <a:gd name="connsiteY20" fmla="*/ 2416881 h 2482754"/>
              <a:gd name="connsiteX21" fmla="*/ 840037 w 2875033"/>
              <a:gd name="connsiteY21" fmla="*/ 2462314 h 2482754"/>
              <a:gd name="connsiteX22" fmla="*/ 292752 w 2875033"/>
              <a:gd name="connsiteY22" fmla="*/ 1954967 h 2482754"/>
              <a:gd name="connsiteX23" fmla="*/ 263391 w 2875033"/>
              <a:gd name="connsiteY23" fmla="*/ 1894215 h 2482754"/>
              <a:gd name="connsiteX24" fmla="*/ 229740 w 2875033"/>
              <a:gd name="connsiteY24" fmla="*/ 1749594 h 2482754"/>
              <a:gd name="connsiteX25" fmla="*/ 228102 w 2875033"/>
              <a:gd name="connsiteY25" fmla="*/ 1729027 h 2482754"/>
              <a:gd name="connsiteX26" fmla="*/ 219517 w 2875033"/>
              <a:gd name="connsiteY26" fmla="*/ 1640042 h 2482754"/>
              <a:gd name="connsiteX27" fmla="*/ 193247 w 2875033"/>
              <a:gd name="connsiteY27" fmla="*/ 1489537 h 2482754"/>
              <a:gd name="connsiteX28" fmla="*/ 180872 w 2875033"/>
              <a:gd name="connsiteY28" fmla="*/ 1436490 h 2482754"/>
              <a:gd name="connsiteX29" fmla="*/ 106260 w 2875033"/>
              <a:gd name="connsiteY29" fmla="*/ 1268490 h 2482754"/>
              <a:gd name="connsiteX30" fmla="*/ 101458 w 2875033"/>
              <a:gd name="connsiteY30" fmla="*/ 1261695 h 2482754"/>
              <a:gd name="connsiteX31" fmla="*/ 924 w 2875033"/>
              <a:gd name="connsiteY31" fmla="*/ 989784 h 2482754"/>
              <a:gd name="connsiteX32" fmla="*/ 0 w 2875033"/>
              <a:gd name="connsiteY32" fmla="*/ 978451 h 2482754"/>
              <a:gd name="connsiteX33" fmla="*/ 0 w 2875033"/>
              <a:gd name="connsiteY33" fmla="*/ 901141 h 2482754"/>
              <a:gd name="connsiteX34" fmla="*/ 5058 w 2875033"/>
              <a:gd name="connsiteY34" fmla="*/ 868971 h 2482754"/>
              <a:gd name="connsiteX35" fmla="*/ 74474 w 2875033"/>
              <a:gd name="connsiteY35" fmla="*/ 724068 h 2482754"/>
              <a:gd name="connsiteX36" fmla="*/ 171361 w 2875033"/>
              <a:gd name="connsiteY36" fmla="*/ 653692 h 2482754"/>
              <a:gd name="connsiteX37" fmla="*/ 293083 w 2875033"/>
              <a:gd name="connsiteY37" fmla="*/ 607890 h 2482754"/>
              <a:gd name="connsiteX38" fmla="*/ 337678 w 2875033"/>
              <a:gd name="connsiteY38" fmla="*/ 600873 h 2482754"/>
              <a:gd name="connsiteX39" fmla="*/ 388912 w 2875033"/>
              <a:gd name="connsiteY39" fmla="*/ 594605 h 2482754"/>
              <a:gd name="connsiteX40" fmla="*/ 839607 w 2875033"/>
              <a:gd name="connsiteY40" fmla="*/ 297756 h 2482754"/>
              <a:gd name="connsiteX41" fmla="*/ 1463219 w 2875033"/>
              <a:gd name="connsiteY41" fmla="*/ 756 h 248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75033" h="2482754">
                <a:moveTo>
                  <a:pt x="1463219" y="756"/>
                </a:moveTo>
                <a:cubicBezTo>
                  <a:pt x="1490965" y="1966"/>
                  <a:pt x="1519639" y="4658"/>
                  <a:pt x="1549241" y="9024"/>
                </a:cubicBezTo>
                <a:cubicBezTo>
                  <a:pt x="1549241" y="9024"/>
                  <a:pt x="1793847" y="33360"/>
                  <a:pt x="1979520" y="159682"/>
                </a:cubicBezTo>
                <a:cubicBezTo>
                  <a:pt x="1979520" y="159682"/>
                  <a:pt x="2061208" y="214754"/>
                  <a:pt x="2112360" y="250632"/>
                </a:cubicBezTo>
                <a:cubicBezTo>
                  <a:pt x="2112360" y="250632"/>
                  <a:pt x="2231144" y="328416"/>
                  <a:pt x="2336930" y="335942"/>
                </a:cubicBezTo>
                <a:cubicBezTo>
                  <a:pt x="2336930" y="335942"/>
                  <a:pt x="2679981" y="352617"/>
                  <a:pt x="2824794" y="667969"/>
                </a:cubicBezTo>
                <a:cubicBezTo>
                  <a:pt x="2824794" y="667969"/>
                  <a:pt x="2958363" y="949162"/>
                  <a:pt x="2789921" y="1234291"/>
                </a:cubicBezTo>
                <a:cubicBezTo>
                  <a:pt x="2789921" y="1234291"/>
                  <a:pt x="2728253" y="1354498"/>
                  <a:pt x="2621603" y="1416824"/>
                </a:cubicBezTo>
                <a:cubicBezTo>
                  <a:pt x="2621603" y="1416824"/>
                  <a:pt x="2621603" y="1416824"/>
                  <a:pt x="2580560" y="1435591"/>
                </a:cubicBezTo>
                <a:cubicBezTo>
                  <a:pt x="2574937" y="1438199"/>
                  <a:pt x="2567049" y="1442406"/>
                  <a:pt x="2559746" y="1445520"/>
                </a:cubicBezTo>
                <a:cubicBezTo>
                  <a:pt x="2553537" y="1449221"/>
                  <a:pt x="2541119" y="1456622"/>
                  <a:pt x="2528036" y="1467886"/>
                </a:cubicBezTo>
                <a:cubicBezTo>
                  <a:pt x="2519484" y="1475955"/>
                  <a:pt x="2509760" y="1486208"/>
                  <a:pt x="2502222" y="1497635"/>
                </a:cubicBezTo>
                <a:cubicBezTo>
                  <a:pt x="2501051" y="1499819"/>
                  <a:pt x="2499371" y="1500324"/>
                  <a:pt x="2498200" y="1502508"/>
                </a:cubicBezTo>
                <a:cubicBezTo>
                  <a:pt x="2463520" y="1551408"/>
                  <a:pt x="2431337" y="1629774"/>
                  <a:pt x="2441247" y="1750408"/>
                </a:cubicBezTo>
                <a:cubicBezTo>
                  <a:pt x="2441247" y="1750408"/>
                  <a:pt x="2506861" y="2158281"/>
                  <a:pt x="2196164" y="2391005"/>
                </a:cubicBezTo>
                <a:cubicBezTo>
                  <a:pt x="2196164" y="2391005"/>
                  <a:pt x="1950175" y="2592345"/>
                  <a:pt x="1449727" y="2391388"/>
                </a:cubicBezTo>
                <a:cubicBezTo>
                  <a:pt x="1449727" y="2391388"/>
                  <a:pt x="1310715" y="2322441"/>
                  <a:pt x="1219256" y="2377447"/>
                </a:cubicBezTo>
                <a:cubicBezTo>
                  <a:pt x="1219256" y="2377447"/>
                  <a:pt x="1219256" y="2377447"/>
                  <a:pt x="1218670" y="2378539"/>
                </a:cubicBezTo>
                <a:cubicBezTo>
                  <a:pt x="1214726" y="2380642"/>
                  <a:pt x="1210196" y="2383837"/>
                  <a:pt x="1206252" y="2385940"/>
                </a:cubicBezTo>
                <a:cubicBezTo>
                  <a:pt x="1205666" y="2387032"/>
                  <a:pt x="1205666" y="2387032"/>
                  <a:pt x="1205666" y="2387032"/>
                </a:cubicBezTo>
                <a:cubicBezTo>
                  <a:pt x="1205666" y="2387032"/>
                  <a:pt x="1205666" y="2387032"/>
                  <a:pt x="1164310" y="2416881"/>
                </a:cubicBezTo>
                <a:cubicBezTo>
                  <a:pt x="1101047" y="2456073"/>
                  <a:pt x="975654" y="2513969"/>
                  <a:pt x="840037" y="2462314"/>
                </a:cubicBezTo>
                <a:cubicBezTo>
                  <a:pt x="530770" y="2369539"/>
                  <a:pt x="367599" y="2114655"/>
                  <a:pt x="292752" y="1954967"/>
                </a:cubicBezTo>
                <a:cubicBezTo>
                  <a:pt x="281624" y="1936341"/>
                  <a:pt x="271668" y="1915531"/>
                  <a:pt x="263391" y="1894215"/>
                </a:cubicBezTo>
                <a:cubicBezTo>
                  <a:pt x="239146" y="1829174"/>
                  <a:pt x="230520" y="1761263"/>
                  <a:pt x="229740" y="1749594"/>
                </a:cubicBezTo>
                <a:cubicBezTo>
                  <a:pt x="228803" y="1743466"/>
                  <a:pt x="228453" y="1736246"/>
                  <a:pt x="228102" y="1729027"/>
                </a:cubicBezTo>
                <a:cubicBezTo>
                  <a:pt x="228102" y="1729027"/>
                  <a:pt x="228102" y="1729027"/>
                  <a:pt x="219517" y="1640042"/>
                </a:cubicBezTo>
                <a:cubicBezTo>
                  <a:pt x="214053" y="1597734"/>
                  <a:pt x="205037" y="1543676"/>
                  <a:pt x="193247" y="1489537"/>
                </a:cubicBezTo>
                <a:cubicBezTo>
                  <a:pt x="189851" y="1472246"/>
                  <a:pt x="185362" y="1454368"/>
                  <a:pt x="180872" y="1436490"/>
                </a:cubicBezTo>
                <a:cubicBezTo>
                  <a:pt x="157526" y="1359275"/>
                  <a:pt x="119497" y="1291060"/>
                  <a:pt x="106260" y="1268490"/>
                </a:cubicBezTo>
                <a:cubicBezTo>
                  <a:pt x="104659" y="1266225"/>
                  <a:pt x="103059" y="1263960"/>
                  <a:pt x="101458" y="1261695"/>
                </a:cubicBezTo>
                <a:cubicBezTo>
                  <a:pt x="42266" y="1156813"/>
                  <a:pt x="12206" y="1042245"/>
                  <a:pt x="924" y="989784"/>
                </a:cubicBezTo>
                <a:lnTo>
                  <a:pt x="0" y="978451"/>
                </a:lnTo>
                <a:lnTo>
                  <a:pt x="0" y="901141"/>
                </a:lnTo>
                <a:lnTo>
                  <a:pt x="5058" y="868971"/>
                </a:lnTo>
                <a:cubicBezTo>
                  <a:pt x="15885" y="819999"/>
                  <a:pt x="36954" y="770389"/>
                  <a:pt x="74474" y="724068"/>
                </a:cubicBezTo>
                <a:cubicBezTo>
                  <a:pt x="110519" y="685745"/>
                  <a:pt x="171361" y="653692"/>
                  <a:pt x="171361" y="653692"/>
                </a:cubicBezTo>
                <a:cubicBezTo>
                  <a:pt x="205102" y="638040"/>
                  <a:pt x="247238" y="619861"/>
                  <a:pt x="293083" y="607890"/>
                </a:cubicBezTo>
                <a:cubicBezTo>
                  <a:pt x="293083" y="607890"/>
                  <a:pt x="293083" y="607890"/>
                  <a:pt x="337678" y="600873"/>
                </a:cubicBezTo>
                <a:cubicBezTo>
                  <a:pt x="337678" y="600873"/>
                  <a:pt x="337678" y="600873"/>
                  <a:pt x="388912" y="594605"/>
                </a:cubicBezTo>
                <a:cubicBezTo>
                  <a:pt x="446784" y="589086"/>
                  <a:pt x="677649" y="549798"/>
                  <a:pt x="839607" y="297756"/>
                </a:cubicBezTo>
                <a:cubicBezTo>
                  <a:pt x="839607" y="297756"/>
                  <a:pt x="1047032" y="-17401"/>
                  <a:pt x="1463219" y="7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300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0932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60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222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22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74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260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43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159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3832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284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175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43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763199" y="285857"/>
            <a:ext cx="6859879" cy="113400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763199" y="1712146"/>
            <a:ext cx="6859879" cy="40028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547FEA5-A3AB-614B-ABE4-D20543B0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9225" y="6295129"/>
            <a:ext cx="2195288" cy="365125"/>
          </a:xfrm>
        </p:spPr>
        <p:txBody>
          <a:bodyPr/>
          <a:lstStyle/>
          <a:p>
            <a:fld id="{CF2DBAFF-AC0A-47D7-8DF8-5575415CB36C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F4755C-38B1-9B42-92EA-1432EE07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5355" y="6295129"/>
            <a:ext cx="21600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5C73EFA-3E75-AE49-8891-4B1670C6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931" y="6295129"/>
            <a:ext cx="2059517" cy="365125"/>
          </a:xfrm>
        </p:spPr>
        <p:txBody>
          <a:bodyPr/>
          <a:lstStyle/>
          <a:p>
            <a:fld id="{14315158-B7C5-439A-91C0-3DA383F6E55B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004176" y="-1"/>
            <a:ext cx="4187824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EF84B5-0DF8-3C46-AB9F-03880419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55" y="2003361"/>
            <a:ext cx="3059260" cy="22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610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sv" smtClean="0"/>
              <a:pPr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83962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67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02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90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280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55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14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B2619-2201-4E3F-8E1A-2C49D778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3950-9E0D-4062-BDC1-03A50E6E4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5A2E4-8C36-4C92-87E4-F938F26C3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666E4-AE4B-4C84-B88C-0C9AC50AB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543BD-75CD-45D1-912A-9F439E614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12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16840"/>
          <a:stretch/>
        </p:blipFill>
        <p:spPr>
          <a:xfrm>
            <a:off x="0" y="0"/>
            <a:ext cx="12191992" cy="551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963097" y="1524095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>
              <a:buClr>
                <a:schemeClr val="dk1"/>
              </a:buClr>
              <a:buSzPct val="34375"/>
            </a:pPr>
            <a:r>
              <a:rPr lang="en-GB" sz="44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Basics of  R </a:t>
            </a:r>
          </a:p>
        </p:txBody>
      </p:sp>
      <p:cxnSp>
        <p:nvCxnSpPr>
          <p:cNvPr id="143" name="Shape 143"/>
          <p:cNvCxnSpPr/>
          <p:nvPr/>
        </p:nvCxnSpPr>
        <p:spPr>
          <a:xfrm>
            <a:off x="5775672" y="3861022"/>
            <a:ext cx="606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9" name="Shape 149" descr="1280px-University_of_Southampton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56" y="6177295"/>
            <a:ext cx="2351078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131463" y="5133850"/>
            <a:ext cx="189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bg1"/>
                </a:solidFill>
              </a:rPr>
              <a:t>Feb 2023</a:t>
            </a:r>
          </a:p>
        </p:txBody>
      </p:sp>
      <p:pic>
        <p:nvPicPr>
          <p:cNvPr id="10" name="Picture 9" descr="wp_logotype_navy_hi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4" y="6137108"/>
            <a:ext cx="2137240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2"/>
          <p:cNvSpPr txBox="1"/>
          <p:nvPr/>
        </p:nvSpPr>
        <p:spPr>
          <a:xfrm>
            <a:off x="980221" y="2360171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>
              <a:buClr>
                <a:schemeClr val="dk1"/>
              </a:buClr>
              <a:buSzPct val="34375"/>
            </a:pPr>
            <a:r>
              <a:rPr lang="en-GB" sz="32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How does it work and how does it store data?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385ED2D-8695-4F62-B396-A8E7E2D65E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34" y="5995103"/>
            <a:ext cx="2142613" cy="606543"/>
          </a:xfrm>
          <a:prstGeom prst="rect">
            <a:avLst/>
          </a:prstGeom>
        </p:spPr>
      </p:pic>
      <p:sp>
        <p:nvSpPr>
          <p:cNvPr id="13" name="Shape 144">
            <a:extLst>
              <a:ext uri="{FF2B5EF4-FFF2-40B4-BE49-F238E27FC236}">
                <a16:creationId xmlns:a16="http://schemas.microsoft.com/office/drawing/2014/main" id="{59269698-A55F-4982-B8AD-228B3495648B}"/>
              </a:ext>
            </a:extLst>
          </p:cNvPr>
          <p:cNvSpPr txBox="1"/>
          <p:nvPr/>
        </p:nvSpPr>
        <p:spPr>
          <a:xfrm>
            <a:off x="1196195" y="4009975"/>
            <a:ext cx="9841260" cy="993769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/>
            <a:r>
              <a:rPr lang="en-US" sz="2400" b="1" i="1" dirty="0">
                <a:solidFill>
                  <a:srgbClr val="FFFFFF"/>
                </a:solidFill>
                <a:latin typeface="Arial"/>
                <a:ea typeface="Roboto"/>
                <a:cs typeface="Arial"/>
                <a:sym typeface="Roboto"/>
              </a:rPr>
              <a:t>Dr. Ortis Yankey,</a:t>
            </a:r>
          </a:p>
          <a:p>
            <a:pPr algn="ctr"/>
            <a:r>
              <a:rPr lang="en-US" sz="2400" b="1" i="1" dirty="0">
                <a:solidFill>
                  <a:srgbClr val="FFFFFF"/>
                </a:solidFill>
                <a:latin typeface="Arial"/>
                <a:ea typeface="Roboto"/>
                <a:cs typeface="Arial"/>
                <a:sym typeface="Roboto"/>
              </a:rPr>
              <a:t>Research Fellow, SSPM Group, WorldPop</a:t>
            </a:r>
            <a:endParaRPr lang="en-US" sz="2400" i="1" dirty="0">
              <a:solidFill>
                <a:srgbClr val="FFFFFF"/>
              </a:solidFill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010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99" y="452111"/>
            <a:ext cx="5817287" cy="1134000"/>
          </a:xfrm>
        </p:spPr>
        <p:txBody>
          <a:bodyPr>
            <a:normAutofit/>
          </a:bodyPr>
          <a:lstStyle/>
          <a:p>
            <a:pPr algn="ctr"/>
            <a:r>
              <a:rPr lang="en-GB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Part 2: Creating Data in R</a:t>
            </a:r>
            <a:endParaRPr lang="en-GB" sz="3200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2227536"/>
            <a:ext cx="6859879" cy="2361090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465851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65242" y="1850672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stores data as </a:t>
            </a:r>
            <a:r>
              <a:rPr lang="en-GB" altLang="en-US">
                <a:latin typeface="Merriweather"/>
              </a:rPr>
              <a:t>variables</a:t>
            </a:r>
            <a:endParaRPr lang="en-GB" altLang="en-US" b="0">
              <a:latin typeface="Merriweather"/>
            </a:endParaRP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Variables can be a number, a set of numbers, a name, a table, a set of spatial data, etc....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within R</a:t>
            </a:r>
          </a:p>
        </p:txBody>
      </p:sp>
    </p:spTree>
    <p:extLst>
      <p:ext uri="{BB962C8B-B14F-4D97-AF65-F5344CB8AC3E}">
        <p14:creationId xmlns:p14="http://schemas.microsoft.com/office/powerpoint/2010/main" val="31340739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34541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stores data as </a:t>
            </a:r>
            <a:r>
              <a:rPr lang="en-GB" altLang="en-US">
                <a:latin typeface="Merriweather"/>
              </a:rPr>
              <a:t>variables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 err="1"/>
              <a:t>popSize</a:t>
            </a:r>
            <a:r>
              <a:rPr lang="en-GB" altLang="en-US" b="0"/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writers &lt;- c(22, 34, 16, 130, 145)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790731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0136" y="1509849"/>
            <a:ext cx="8712565" cy="3908818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/>
              <a:t> </a:t>
            </a:r>
            <a:r>
              <a:rPr lang="en-GB" altLang="en-US" b="0">
                <a:latin typeface="Merriweather"/>
              </a:rPr>
              <a:t>contains numbers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can ask R what type of data any variable contains: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  <a:cs typeface="Courier New" panose="02070309020205020404" pitchFamily="49" charset="0"/>
              </a:rPr>
              <a:t>R will return (answer) with: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“numeric”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97914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0136" y="1509849"/>
            <a:ext cx="8712565" cy="437166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R can also do text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class(nation)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“character”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2633782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117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Let's familiarise ourselves with 3 keys R components: </a:t>
            </a:r>
            <a:r>
              <a:rPr lang="en-GB" sz="2000" b="1"/>
              <a:t>objects</a:t>
            </a:r>
            <a:r>
              <a:rPr lang="en-GB" sz="2000"/>
              <a:t>, </a:t>
            </a:r>
            <a:r>
              <a:rPr lang="en-GB" sz="2000" b="1"/>
              <a:t>functions </a:t>
            </a:r>
            <a:r>
              <a:rPr lang="en-GB" sz="2000"/>
              <a:t>and</a:t>
            </a:r>
            <a:r>
              <a:rPr lang="en-GB" sz="2000" b="1"/>
              <a:t> operators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Objects</a:t>
            </a:r>
            <a:r>
              <a:rPr lang="en-GB" sz="2000"/>
              <a:t> are used to store values.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Functions</a:t>
            </a:r>
            <a:r>
              <a:rPr lang="en-GB" sz="2000"/>
              <a:t> allow us to perform manipulations on objects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Operators</a:t>
            </a:r>
            <a:r>
              <a:rPr lang="en-GB" sz="2000"/>
              <a:t> are used to create interactions between objects, or between an object and a function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Consider a set of numbers 1,2,3,4,5. We can concatenate this as a vector using the function </a:t>
            </a:r>
            <a:r>
              <a:rPr lang="en-GB" sz="2000" b="1"/>
              <a:t>c()</a:t>
            </a:r>
            <a:r>
              <a:rPr lang="en-GB" sz="2000"/>
              <a:t>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then assign it to the object </a:t>
            </a:r>
            <a:r>
              <a:rPr lang="en-GB" sz="2000" b="1" i="1"/>
              <a:t>x</a:t>
            </a:r>
            <a:r>
              <a:rPr lang="en-GB" sz="2000"/>
              <a:t> through the assignment operator </a:t>
            </a:r>
            <a:r>
              <a:rPr lang="en-GB" sz="2000" b="1"/>
              <a:t>"&lt;-"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4362964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&lt;- c(1, 2, 3, 4, 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 2 3 4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34385A-428D-49DE-8AC3-D6CC0576A73D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36C31F2-42EF-4617-B647-20163286E80A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141440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117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Operators create interactions between objects. We can create a vector y and use the operator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"+" to sum x and y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allow operations on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2854673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&lt;- c(2, 1, 2, 3,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+ 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 3 5 7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98440-326F-4D25-BA2C-192740BEDA75}"/>
              </a:ext>
            </a:extLst>
          </p:cNvPr>
          <p:cNvSpPr txBox="1"/>
          <p:nvPr/>
        </p:nvSpPr>
        <p:spPr>
          <a:xfrm>
            <a:off x="339366" y="4652587"/>
            <a:ext cx="113592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mean(x) # compute the mean of the vector 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164E1D-C1D0-42C2-9371-12FB98F662DA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62E7F61-B2B2-4C18-967A-78B381419607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358439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are always indicated with a name followed by '()'.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Anything inside the parentheses is an argument, or option that's passed.</a:t>
            </a: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allow operations on objects</a:t>
            </a:r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Some arguments are optional or have a 'default'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2083391"/>
            <a:ext cx="11359298" cy="16004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sqrt(100)  # 'sqrt' is the name of the square root function, and 100 is the argument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sqrt()  # This results in an error (console message). 1 argument is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test_object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sqrt(144)  # Store the return value of a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test_object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054A5-D6AE-4937-B844-45D2F88CCE8C}"/>
              </a:ext>
            </a:extLst>
          </p:cNvPr>
          <p:cNvSpPr txBox="1"/>
          <p:nvPr/>
        </p:nvSpPr>
        <p:spPr>
          <a:xfrm>
            <a:off x="339366" y="4749188"/>
            <a:ext cx="11359298" cy="1384995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round(2.71828)  # omitting the second argument uses the default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round(2.71828, 2)  # multiple arguments are separated by comma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2.72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round(2.71828, 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2.7183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9021A9-01D2-484B-9D53-3E331301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5953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3EB0EDB5-2C70-4CAE-B9A9-DBFD8DB28393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386873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5616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How will you know what arguments you have to supply?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1. Check the R manual (CRAN website manual)</a:t>
            </a:r>
            <a:endParaRPr lang="en-GB" sz="2400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2. Use R's Help:</a:t>
            </a:r>
          </a:p>
          <a:p>
            <a:pPr marL="8128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000">
                <a:cs typeface="Courier New" panose="02070309020205020404" pitchFamily="49" charset="0"/>
              </a:rPr>
              <a:t>?</a:t>
            </a:r>
            <a:r>
              <a:rPr lang="en-GB" altLang="en-US" sz="2000" i="1" err="1">
                <a:cs typeface="Courier New" panose="02070309020205020404" pitchFamily="49" charset="0"/>
              </a:rPr>
              <a:t>functionName</a:t>
            </a:r>
            <a:r>
              <a:rPr lang="en-GB" altLang="en-US" sz="2000" i="1">
                <a:cs typeface="Courier New" panose="02070309020205020404" pitchFamily="49" charset="0"/>
              </a:rPr>
              <a:t> - e.g. </a:t>
            </a:r>
            <a:r>
              <a:rPr lang="en-GB" altLang="en-US" sz="2000">
                <a:cs typeface="Courier New" panose="02070309020205020404" pitchFamily="49" charset="0"/>
              </a:rPr>
              <a:t>?head</a:t>
            </a:r>
          </a:p>
          <a:p>
            <a:pPr marL="8128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000"/>
              <a:t>Help Tab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3. Stack Overflow (</a:t>
            </a:r>
            <a:r>
              <a:rPr lang="en-GB" sz="2400">
                <a:hlinkClick r:id="rId3"/>
              </a:rPr>
              <a:t>https://stackoverflow.com/</a:t>
            </a:r>
            <a:r>
              <a:rPr lang="en-GB" sz="2400"/>
              <a:t> ) 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is a great website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People ask questions and post answers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There are over 300,000 questions on there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Odds are your question has been asked already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5643-8053-46DC-8912-3512A5F8A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778" t="43560" b="4533"/>
          <a:stretch/>
        </p:blipFill>
        <p:spPr>
          <a:xfrm>
            <a:off x="7387145" y="1874847"/>
            <a:ext cx="4496700" cy="3867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D117B-1974-40F3-92B7-1C9941976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85953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C976D03-38ED-4AA0-96A8-EF6687211A41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115233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the function '</a:t>
            </a:r>
            <a:r>
              <a:rPr lang="en-GB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generate a set of 100 random numbers with mean 5 and standard deviation 3.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another set of 1000 random numbers, using the mean and standard deviation of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respectively (standard normal).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</a:t>
            </a:r>
            <a:r>
              <a:rPr lang="en-GB" sz="2000" dirty="0"/>
              <a:t>the mean of the distributions generated in “a” and “b” above after trimming off 5% of the data.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2033839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random100 &lt;-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rnorm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 = 100, mean = 5,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6581F-254D-4051-B623-6C9A49B99843}"/>
              </a:ext>
            </a:extLst>
          </p:cNvPr>
          <p:cNvSpPr txBox="1"/>
          <p:nvPr/>
        </p:nvSpPr>
        <p:spPr>
          <a:xfrm>
            <a:off x="339366" y="3465260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random100 &lt;-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rnorm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 = 1000, mean = 0,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9EA38-BAF2-4ED4-A78B-3FB1DE1EE3B6}"/>
              </a:ext>
            </a:extLst>
          </p:cNvPr>
          <p:cNvSpPr txBox="1"/>
          <p:nvPr/>
        </p:nvSpPr>
        <p:spPr>
          <a:xfrm>
            <a:off x="339366" y="4858658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mean(random100, trim = 0.05)</a:t>
            </a:r>
          </a:p>
        </p:txBody>
      </p:sp>
    </p:spTree>
    <p:extLst>
      <p:ext uri="{BB962C8B-B14F-4D97-AF65-F5344CB8AC3E}">
        <p14:creationId xmlns:p14="http://schemas.microsoft.com/office/powerpoint/2010/main" val="366641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347" y="618366"/>
            <a:ext cx="5383006" cy="1134000"/>
          </a:xfrm>
        </p:spPr>
        <p:txBody>
          <a:bodyPr>
            <a:normAutofit fontScale="90000"/>
          </a:bodyPr>
          <a:lstStyle/>
          <a:p>
            <a:r>
              <a:rPr lang="en-GB" sz="4000" kern="0">
                <a:solidFill>
                  <a:srgbClr val="FFC000"/>
                </a:solidFill>
                <a:latin typeface="Merriweather"/>
              </a:rPr>
              <a:t>Part 1: Principles of R</a:t>
            </a:r>
            <a:endParaRPr lang="en-GB">
              <a:solidFill>
                <a:srgbClr val="FFC000"/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87890" y="2310663"/>
            <a:ext cx="5911921" cy="2843229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190681031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78691" y="1451660"/>
            <a:ext cx="11582399" cy="5255249"/>
          </a:xfrm>
        </p:spPr>
        <p:txBody>
          <a:bodyPr>
            <a:normAutofit fontScale="925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Objects that store values can be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a vector,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matrix,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list or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 err="1"/>
              <a:t>dataframe</a:t>
            </a:r>
            <a:r>
              <a:rPr lang="en-GB" sz="2800"/>
              <a:t>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array,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frame is the most widely used data format, as it can combine different types of  variables</a:t>
            </a:r>
            <a:endParaRPr lang="en-GB" sz="280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 </a:t>
            </a:r>
          </a:p>
        </p:txBody>
      </p:sp>
    </p:spTree>
    <p:extLst>
      <p:ext uri="{BB962C8B-B14F-4D97-AF65-F5344CB8AC3E}">
        <p14:creationId xmlns:p14="http://schemas.microsoft.com/office/powerpoint/2010/main" val="197598582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86327" y="963462"/>
            <a:ext cx="11674764" cy="43012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These variables (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/>
              <a:t> and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</a:t>
            </a:r>
            <a:r>
              <a:rPr lang="en-GB" altLang="en-US" b="0"/>
              <a:t>) are called </a:t>
            </a:r>
            <a:r>
              <a:rPr lang="en-GB" altLang="en-US"/>
              <a:t>vectors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All elements in a vector must be the same type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Vector has one dimension and has to be either numeric, character or factor</a:t>
            </a:r>
            <a:endParaRPr lang="en-GB" altLang="en-US" b="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But can have as many elements as we like….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Within an object, we can use square brackets to select items by an 'index'.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Vector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0FB90-88BB-46D6-AC58-DDCA3A57096E}"/>
              </a:ext>
            </a:extLst>
          </p:cNvPr>
          <p:cNvSpPr txBox="1"/>
          <p:nvPr/>
        </p:nvSpPr>
        <p:spPr>
          <a:xfrm>
            <a:off x="409352" y="4964839"/>
            <a:ext cx="11359298" cy="1169551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>
                <a:solidFill>
                  <a:prstClr val="black"/>
                </a:solidFill>
              </a:rPr>
              <a:t>nation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lang="en-GB" sz="1400" kern="0">
                <a:solidFill>
                  <a:prstClr val="black"/>
                </a:solidFill>
              </a:rPr>
              <a:t>1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]           # get the first </a:t>
            </a:r>
            <a:r>
              <a:rPr lang="en-GB" sz="1400" kern="0">
                <a:solidFill>
                  <a:prstClr val="black"/>
                </a:solidFill>
              </a:rPr>
              <a:t>element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of the vector nation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"DRC"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>
                <a:solidFill>
                  <a:prstClr val="black"/>
                </a:solidFill>
              </a:rPr>
              <a:t>nation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[1:3]       # get the first three items of the vector nation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"DRC"      "Egypt"    "Ethiopia"</a:t>
            </a:r>
          </a:p>
        </p:txBody>
      </p:sp>
    </p:spTree>
    <p:extLst>
      <p:ext uri="{BB962C8B-B14F-4D97-AF65-F5344CB8AC3E}">
        <p14:creationId xmlns:p14="http://schemas.microsoft.com/office/powerpoint/2010/main" val="241016788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4996" y="1016064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Matrix is two-dimensional data made up of rows and columns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Matrix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0BD04-FF25-417D-83C5-717E0DF31E92}"/>
              </a:ext>
            </a:extLst>
          </p:cNvPr>
          <p:cNvSpPr txBox="1"/>
          <p:nvPr/>
        </p:nvSpPr>
        <p:spPr>
          <a:xfrm>
            <a:off x="489527" y="2703576"/>
            <a:ext cx="11403102" cy="2462213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 &lt;- matrix(1:10,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nrow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=5,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ncol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=2)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[,1] [,2]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[1,]    1    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[2,]    2    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[3,]    3    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[4,]    4    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[5,]    5  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m[4,]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 9</a:t>
            </a:r>
          </a:p>
        </p:txBody>
      </p:sp>
    </p:spTree>
    <p:extLst>
      <p:ext uri="{BB962C8B-B14F-4D97-AF65-F5344CB8AC3E}">
        <p14:creationId xmlns:p14="http://schemas.microsoft.com/office/powerpoint/2010/main" val="350420428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22704" y="1420027"/>
            <a:ext cx="9669805" cy="4361937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Can combine multiple vectors into a matrix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cbind() – column bind, combine columns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Africa &lt;- cbind(nation,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 , 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altLang="en-US" b="0">
                <a:cs typeface="Courier New" panose="02070309020205020404" pitchFamily="49" charset="0"/>
              </a:rPr>
              <a:t>rows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US" b="0">
                <a:cs typeface="Courier New" panose="02070309020205020404" pitchFamily="49" charset="0"/>
              </a:rPr>
              <a:t>columns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382777073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858985"/>
            <a:ext cx="8712565" cy="3375025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altLang="en-US" b="0">
                <a:cs typeface="Courier New" panose="02070309020205020404" pitchFamily="49" charset="0"/>
              </a:rPr>
              <a:t>rows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US" b="0">
                <a:cs typeface="Courier New" panose="02070309020205020404" pitchFamily="49" charset="0"/>
              </a:rPr>
              <a:t>columns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  <a:cs typeface="Courier New" panose="02070309020205020404" pitchFamily="49" charset="0"/>
              </a:rPr>
              <a:t>How many rows and columns?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390558301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82115" y="1692730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Can combine multiple vectors into a matrix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Africa &lt;- cbind(nation,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5 rows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2 columns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4E2CA1-DC1A-43DC-BDAA-AA70AC2B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36064"/>
              </p:ext>
            </p:extLst>
          </p:nvPr>
        </p:nvGraphicFramePr>
        <p:xfrm>
          <a:off x="5247203" y="3446743"/>
          <a:ext cx="2664178" cy="2610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089">
                  <a:extLst>
                    <a:ext uri="{9D8B030D-6E8A-4147-A177-3AD203B41FA5}">
                      <a16:colId xmlns:a16="http://schemas.microsoft.com/office/drawing/2014/main" val="2846437007"/>
                    </a:ext>
                  </a:extLst>
                </a:gridCol>
                <a:gridCol w="1332089">
                  <a:extLst>
                    <a:ext uri="{9D8B030D-6E8A-4147-A177-3AD203B41FA5}">
                      <a16:colId xmlns:a16="http://schemas.microsoft.com/office/drawing/2014/main" val="1733045128"/>
                    </a:ext>
                  </a:extLst>
                </a:gridCol>
              </a:tblGrid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err="1"/>
                        <a:t>popSize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07349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DRC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2442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Egypt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87258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Ethiopia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56887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79781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078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192772219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59726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/>
              <a:t>We can check the rows and columns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dim(Africa)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5 2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Dimensions </a:t>
            </a:r>
          </a:p>
        </p:txBody>
      </p:sp>
    </p:spTree>
    <p:extLst>
      <p:ext uri="{BB962C8B-B14F-4D97-AF65-F5344CB8AC3E}">
        <p14:creationId xmlns:p14="http://schemas.microsoft.com/office/powerpoint/2010/main" val="146294783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318658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Data Frame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A matrix has to contain items of the same type (number / string etc.)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A data frame can contain different types of elements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8862C6-C251-4504-9833-00A4C135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86553"/>
              </p:ext>
            </p:extLst>
          </p:nvPr>
        </p:nvGraphicFramePr>
        <p:xfrm>
          <a:off x="3275504" y="3963042"/>
          <a:ext cx="4025815" cy="2610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938">
                  <a:extLst>
                    <a:ext uri="{9D8B030D-6E8A-4147-A177-3AD203B41FA5}">
                      <a16:colId xmlns:a16="http://schemas.microsoft.com/office/drawing/2014/main" val="2846437007"/>
                    </a:ext>
                  </a:extLst>
                </a:gridCol>
                <a:gridCol w="1456788">
                  <a:extLst>
                    <a:ext uri="{9D8B030D-6E8A-4147-A177-3AD203B41FA5}">
                      <a16:colId xmlns:a16="http://schemas.microsoft.com/office/drawing/2014/main" val="1733045128"/>
                    </a:ext>
                  </a:extLst>
                </a:gridCol>
                <a:gridCol w="1227089">
                  <a:extLst>
                    <a:ext uri="{9D8B030D-6E8A-4147-A177-3AD203B41FA5}">
                      <a16:colId xmlns:a16="http://schemas.microsoft.com/office/drawing/2014/main" val="2899573033"/>
                    </a:ext>
                  </a:extLst>
                </a:gridCol>
              </a:tblGrid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Writers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07349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DRC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2442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Egypt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87258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Ethiopia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56887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79781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078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Data frame &amp; List</a:t>
            </a:r>
          </a:p>
        </p:txBody>
      </p:sp>
    </p:spTree>
    <p:extLst>
      <p:ext uri="{BB962C8B-B14F-4D97-AF65-F5344CB8AC3E}">
        <p14:creationId xmlns:p14="http://schemas.microsoft.com/office/powerpoint/2010/main" val="28215232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u="sng" err="1"/>
              <a:t>dataframes</a:t>
            </a:r>
            <a:r>
              <a:rPr lang="en-GB" sz="2400"/>
              <a:t> can combine different variables.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1695161"/>
            <a:ext cx="1135929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#Dataframes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data.frame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(Country = c("DRC", "Egypt", "Ethiopia", "Nigeria", "SA"),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Population = c(71, 87, 90, 183, 54),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Writers = c(22, 34, 16, 130, 145))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1C150-912E-4B3E-B64C-0943DA601C91}"/>
              </a:ext>
            </a:extLst>
          </p:cNvPr>
          <p:cNvSpPr txBox="1"/>
          <p:nvPr/>
        </p:nvSpPr>
        <p:spPr>
          <a:xfrm>
            <a:off x="1296605" y="2685690"/>
            <a:ext cx="191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 view: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8D59C-6B39-49E6-A437-6FEA49B24F1C}"/>
              </a:ext>
            </a:extLst>
          </p:cNvPr>
          <p:cNvSpPr txBox="1"/>
          <p:nvPr/>
        </p:nvSpPr>
        <p:spPr>
          <a:xfrm>
            <a:off x="6992515" y="2649268"/>
            <a:ext cx="324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Scipt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/Environment view: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1E508-6D2F-44FF-9F70-CDF54A279D17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9B92D65-A45C-4E59-B946-71D746FD6E27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Data types: Data frame</a:t>
            </a:r>
          </a:p>
        </p:txBody>
      </p:sp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C0AD16B3-34C8-4B8B-B1F4-3EE39E043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4" y="3429000"/>
            <a:ext cx="4347241" cy="1443792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BD1C416-036B-42C4-B6E0-3AC95D714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53" y="3164368"/>
            <a:ext cx="3701318" cy="2177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7F287E-8364-4D7A-AB0C-BDF9A4E00A18}"/>
              </a:ext>
            </a:extLst>
          </p:cNvPr>
          <p:cNvSpPr txBox="1"/>
          <p:nvPr/>
        </p:nvSpPr>
        <p:spPr>
          <a:xfrm>
            <a:off x="236774" y="5524894"/>
            <a:ext cx="1135929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#Dataframes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df$Country</a:t>
            </a:r>
            <a:endParaRPr lang="en-GB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"DRC"      "Egypt"    "Ethiopia" "Nigeria"  "SA"</a:t>
            </a:r>
          </a:p>
        </p:txBody>
      </p:sp>
    </p:spTree>
    <p:extLst>
      <p:ext uri="{BB962C8B-B14F-4D97-AF65-F5344CB8AC3E}">
        <p14:creationId xmlns:p14="http://schemas.microsoft.com/office/powerpoint/2010/main" val="377062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73802" y="1509850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Lists can contain elements of different types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Numeric / Characters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Vectors / Matrix / Data Frame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Even Lists!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out &lt;- list(1,2,"three")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41761805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9" y="1397124"/>
            <a:ext cx="9446002" cy="54608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0">
                <a:latin typeface="Merriweather"/>
              </a:rPr>
              <a:t>R is a </a:t>
            </a:r>
            <a:r>
              <a:rPr lang="en-GB">
                <a:latin typeface="Merriweather"/>
              </a:rPr>
              <a:t>programming language originally developed for statistical analysis</a:t>
            </a:r>
            <a:endParaRPr lang="en-GB" b="0">
              <a:latin typeface="Merriweather"/>
            </a:endParaRPr>
          </a:p>
          <a:p>
            <a:pPr>
              <a:lnSpc>
                <a:spcPct val="150000"/>
              </a:lnSpc>
            </a:pPr>
            <a:r>
              <a:rPr lang="en-GB" b="0">
                <a:latin typeface="Merriweather"/>
              </a:rPr>
              <a:t> R </a:t>
            </a:r>
            <a:r>
              <a:rPr lang="en-GB">
                <a:latin typeface="Merriweather"/>
              </a:rPr>
              <a:t>can be extended to do a lot of things</a:t>
            </a:r>
            <a:r>
              <a:rPr lang="en-GB" b="0">
                <a:latin typeface="Merriweather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 Statistical analysis 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Machine learning, Deep learning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Visualizations</a:t>
            </a:r>
          </a:p>
          <a:p>
            <a:pPr lvl="1">
              <a:lnSpc>
                <a:spcPct val="150000"/>
              </a:lnSpc>
            </a:pPr>
            <a:r>
              <a:rPr lang="en-GB" b="0">
                <a:latin typeface="Merriweather"/>
              </a:rPr>
              <a:t> Reporting and documents (Markdown / LaTeX)</a:t>
            </a:r>
          </a:p>
          <a:p>
            <a:pPr lvl="1">
              <a:lnSpc>
                <a:spcPct val="150000"/>
              </a:lnSpc>
            </a:pPr>
            <a:r>
              <a:rPr lang="en-GB" b="0">
                <a:latin typeface="Merriweather"/>
              </a:rPr>
              <a:t> Mapping (GIS)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 many other things…..</a:t>
            </a:r>
            <a:endParaRPr lang="en-GB" b="0">
              <a:latin typeface="Merriweath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473F5-7FC4-44A3-A494-20B3A7EF8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61" t="11645" r="19012" b="80150"/>
          <a:stretch/>
        </p:blipFill>
        <p:spPr>
          <a:xfrm>
            <a:off x="8886131" y="862250"/>
            <a:ext cx="2404535" cy="1656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163139" cy="628029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178566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84417"/>
            <a:ext cx="8712565" cy="4179751"/>
          </a:xfrm>
        </p:spPr>
        <p:txBody>
          <a:bodyPr>
            <a:normAutofit fontScale="925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out &lt;- list(1,2,"three")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str(out)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List of 3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"three"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6790169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98740" y="1601290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also name each element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y &lt;- list(person="Mike", gender="M", company="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ProgramCreek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2733647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list that contain the table below. Then extract from this list the vector z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6581F-254D-4051-B623-6C9A49B99843}"/>
              </a:ext>
            </a:extLst>
          </p:cNvPr>
          <p:cNvSpPr txBox="1"/>
          <p:nvPr/>
        </p:nvSpPr>
        <p:spPr>
          <a:xfrm>
            <a:off x="618836" y="5522784"/>
            <a:ext cx="11079828" cy="11283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listing &lt;- </a:t>
            </a:r>
            <a:r>
              <a:rPr kumimoji="0" lang="fr-FR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(id = c(1, 2, 3, 4, 5, 6, 7, 8, 9, 10), k = c("P", "O", "P", "U", "L", "A", "T", "I", "O", "N"),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z = c("P", "R", "O", "J", "E", "C", "T", "I", "O", "N"))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listing$z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2475CF10-05E6-498B-B302-286722EBF46F}"/>
              </a:ext>
            </a:extLst>
          </p:cNvPr>
          <p:cNvGraphicFramePr>
            <a:graphicFrameLocks noGrp="1"/>
          </p:cNvGraphicFramePr>
          <p:nvPr/>
        </p:nvGraphicFramePr>
        <p:xfrm>
          <a:off x="1414021" y="1722263"/>
          <a:ext cx="1725105" cy="3690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887">
                  <a:extLst>
                    <a:ext uri="{9D8B030D-6E8A-4147-A177-3AD203B41FA5}">
                      <a16:colId xmlns:a16="http://schemas.microsoft.com/office/drawing/2014/main" val="1415463011"/>
                    </a:ext>
                  </a:extLst>
                </a:gridCol>
                <a:gridCol w="593923">
                  <a:extLst>
                    <a:ext uri="{9D8B030D-6E8A-4147-A177-3AD203B41FA5}">
                      <a16:colId xmlns:a16="http://schemas.microsoft.com/office/drawing/2014/main" val="2600769935"/>
                    </a:ext>
                  </a:extLst>
                </a:gridCol>
                <a:gridCol w="662295">
                  <a:extLst>
                    <a:ext uri="{9D8B030D-6E8A-4147-A177-3AD203B41FA5}">
                      <a16:colId xmlns:a16="http://schemas.microsoft.com/office/drawing/2014/main" val="4152966848"/>
                    </a:ext>
                  </a:extLst>
                </a:gridCol>
              </a:tblGrid>
              <a:tr h="335507">
                <a:tc>
                  <a:txBody>
                    <a:bodyPr/>
                    <a:lstStyle/>
                    <a:p>
                      <a:r>
                        <a:rPr lang="en-GB" sz="1600" b="1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z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798630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883985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046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43704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5557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982240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211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03911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242316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04627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6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42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36" y="963462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The dollar sign $ can be used to subset or add new variables to a </a:t>
            </a:r>
            <a:r>
              <a:rPr lang="en-GB" sz="2400" err="1"/>
              <a:t>dataframe</a:t>
            </a:r>
            <a:endParaRPr lang="en-GB" sz="2400"/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You can also subset the data using these operators: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&gt; greater than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&lt; less than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&gt;= greater than or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&lt;= less than or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==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They return a logical vector (True/FALSE)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409352" y="1466268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df$Area &lt;- df$Population+10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3ABD6-D28B-403A-B61A-34E4750DDFA2}"/>
              </a:ext>
            </a:extLst>
          </p:cNvPr>
          <p:cNvSpPr txBox="1"/>
          <p:nvPr/>
        </p:nvSpPr>
        <p:spPr>
          <a:xfrm>
            <a:off x="283948" y="5294386"/>
            <a:ext cx="113592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df$Pop_density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FALSE FALSE FALSE FALSE FALSE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256305-7385-45A7-B334-30B66D4FB7A2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309C914-D7B8-4C49-8957-FBD69010B8D0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Logical and Boolean Operators</a:t>
            </a:r>
          </a:p>
        </p:txBody>
      </p:sp>
    </p:spTree>
    <p:extLst>
      <p:ext uri="{BB962C8B-B14F-4D97-AF65-F5344CB8AC3E}">
        <p14:creationId xmlns:p14="http://schemas.microsoft.com/office/powerpoint/2010/main" val="3707433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256305-7385-45A7-B334-30B66D4FB7A2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309C914-D7B8-4C49-8957-FBD69010B8D0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Logical and Boolean Operators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1FC7-A044-417B-BBC6-2DB1F7C122BE}"/>
              </a:ext>
            </a:extLst>
          </p:cNvPr>
          <p:cNvSpPr txBox="1"/>
          <p:nvPr/>
        </p:nvSpPr>
        <p:spPr>
          <a:xfrm>
            <a:off x="533330" y="1787528"/>
            <a:ext cx="11359298" cy="224676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#Find out which countries have population density greater than 0.5 and more than 10 writers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df$Pop_density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&gt;0.5 &amp;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df$Writers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FALSE FALSE FALSE  TRUE  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#Find out which countries have population density greater than 0.5 OR more than 10 writers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df$Pop_density</a:t>
            </a: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 &gt;0.5 | </a:t>
            </a: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df$Writers</a:t>
            </a: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&gt;50</a:t>
            </a:r>
            <a:endParaRPr lang="da-DK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52B285-C655-4130-8CCA-15229053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We can combine multiple logical tests with &amp; (AND) as well as | (OR)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00331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Part 3: Data Handling</a:t>
            </a:r>
            <a:endParaRPr lang="en-GB" sz="3200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2094531"/>
            <a:ext cx="6859879" cy="4002855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310878787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2510" y="963462"/>
            <a:ext cx="11711708" cy="5894538"/>
          </a:xfrm>
        </p:spPr>
        <p:txBody>
          <a:bodyPr>
            <a:normAutofit fontScale="850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uses libraries (or packages) to store different functions 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has many thousands (14,982) of packages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library</a:t>
            </a:r>
            <a:r>
              <a:rPr lang="en-GB" altLang="en-US" b="0">
                <a:latin typeface="Merriweather"/>
              </a:rPr>
              <a:t> = </a:t>
            </a:r>
            <a:r>
              <a:rPr lang="en-GB" altLang="en-US">
                <a:latin typeface="Merriweather"/>
              </a:rPr>
              <a:t>package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Packages are a collection of R functions, code, and sometimes data that enable us to work in R efficiently without writing complicated stuffs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Examples: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tidyverse: </a:t>
            </a:r>
            <a:r>
              <a:rPr lang="en-GB" altLang="en-US">
                <a:latin typeface="Merriweather"/>
              </a:rPr>
              <a:t>is a collection of R packages designed for data manipulations and visualizations.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sf: </a:t>
            </a:r>
            <a:r>
              <a:rPr lang="en-GB" altLang="en-US">
                <a:latin typeface="Merriweather"/>
              </a:rPr>
              <a:t>for working with spatial vector data.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STAN or INLA: </a:t>
            </a:r>
            <a:r>
              <a:rPr lang="en-GB" altLang="en-US">
                <a:latin typeface="Merriweather"/>
              </a:rPr>
              <a:t>Bayesian statistics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</a:endParaRPr>
          </a:p>
          <a:p>
            <a:pPr marL="0" indent="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GB" altLang="en-US" b="0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6603289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2510" y="963462"/>
            <a:ext cx="11711708" cy="5894538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</a:endParaRPr>
          </a:p>
          <a:p>
            <a:pPr marL="0" indent="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GB" altLang="en-US" b="0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prstClr val="white"/>
                </a:solidFill>
                <a:latin typeface="Merriweather"/>
              </a:rPr>
              <a:t>Installing &amp; Loading Libraries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45621-F3FD-4AC3-8258-2E40812F5584}"/>
              </a:ext>
            </a:extLst>
          </p:cNvPr>
          <p:cNvSpPr txBox="1"/>
          <p:nvPr/>
        </p:nvSpPr>
        <p:spPr>
          <a:xfrm>
            <a:off x="332510" y="1433130"/>
            <a:ext cx="11526980" cy="378565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install.packages('tidyverse')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library(tidyverse)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install.packages("</a:t>
            </a:r>
            <a:r>
              <a:rPr kumimoji="0" lang="en-GB" sz="16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tmap</a:t>
            </a: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")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</a:t>
            </a:r>
            <a:r>
              <a:rPr kumimoji="0" lang="en-GB" sz="16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tmap</a:t>
            </a: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install.packages(“leaflet")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library(leaflet)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install.packages("sf")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library(sf)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install.packages(“raster")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library(raster)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5F10D-35C5-2387-3C97-C5FD492DA130}"/>
              </a:ext>
            </a:extLst>
          </p:cNvPr>
          <p:cNvSpPr txBox="1"/>
          <p:nvPr/>
        </p:nvSpPr>
        <p:spPr>
          <a:xfrm>
            <a:off x="1150033" y="5669059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https://github.com/ortisyankey/Nigeria_Workshop</a:t>
            </a:r>
          </a:p>
        </p:txBody>
      </p:sp>
    </p:spTree>
    <p:extLst>
      <p:ext uri="{BB962C8B-B14F-4D97-AF65-F5344CB8AC3E}">
        <p14:creationId xmlns:p14="http://schemas.microsoft.com/office/powerpoint/2010/main" val="389060656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963462"/>
            <a:ext cx="10289308" cy="3756320"/>
          </a:xfrm>
        </p:spPr>
        <p:txBody>
          <a:bodyPr>
            <a:normAutofit fontScale="850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>
                <a:latin typeface="Merriweather"/>
              </a:rPr>
              <a:t>R uses a ‘working directory’ to store your files in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>
                <a:latin typeface="Merriweather"/>
              </a:rPr>
              <a:t>You might have a different one for each project / piece of work</a:t>
            </a:r>
            <a:endParaRPr lang="en-GB" spc="-1" dirty="0">
              <a:solidFill>
                <a:srgbClr val="000000"/>
              </a:solidFill>
              <a:latin typeface="Courier New"/>
              <a:ea typeface="ＭＳ Ｐゴシック"/>
              <a:cs typeface="DejaVu Sans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pc="-1" dirty="0" err="1">
                <a:solidFill>
                  <a:srgbClr val="000000"/>
                </a:solidFill>
                <a:latin typeface="Courier New"/>
                <a:ea typeface="ＭＳ Ｐゴシック"/>
                <a:cs typeface="DejaVu Sans"/>
              </a:rPr>
              <a:t>setwd</a:t>
            </a:r>
            <a:r>
              <a:rPr lang="en-GB" spc="-1" dirty="0">
                <a:solidFill>
                  <a:srgbClr val="000000"/>
                </a:solidFill>
                <a:latin typeface="Courier New"/>
                <a:ea typeface="ＭＳ Ｐゴシック"/>
                <a:cs typeface="DejaVu Sans"/>
              </a:rPr>
              <a:t>("C:/Users/oy1r22/OneDrive - University of Southampton/Desktop/Day 1/Script and Data")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/>
              <a:t>Alternatively if our dataset is located in different directories or subfolders we can create different path to access the data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 dirty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Working directory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375C2-E5AF-45EA-B42F-B0F339D38B33}"/>
              </a:ext>
            </a:extLst>
          </p:cNvPr>
          <p:cNvSpPr txBox="1"/>
          <p:nvPr/>
        </p:nvSpPr>
        <p:spPr>
          <a:xfrm>
            <a:off x="665019" y="4636654"/>
            <a:ext cx="10289308" cy="2143344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/>
              <a:t>#Specify Drive Path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 err="1"/>
              <a:t>drive_path</a:t>
            </a:r>
            <a:r>
              <a:rPr lang="en-GB" altLang="en-US" sz="2400" b="0" dirty="0"/>
              <a:t> &lt;- "C:/Users/oy1r22/OneDrive - University of Southampton/Desktop/Day 1/"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 err="1"/>
              <a:t>input_path</a:t>
            </a:r>
            <a:r>
              <a:rPr lang="en-GB" altLang="en-US" sz="2400" b="0" dirty="0"/>
              <a:t> &lt;- paste0(</a:t>
            </a:r>
            <a:r>
              <a:rPr lang="en-GB" altLang="en-US" sz="2400" b="0" dirty="0" err="1"/>
              <a:t>drive_path</a:t>
            </a:r>
            <a:r>
              <a:rPr lang="en-GB" altLang="en-US" sz="2400" b="0" dirty="0"/>
              <a:t>, "Script and Data/")</a:t>
            </a:r>
          </a:p>
        </p:txBody>
      </p:sp>
    </p:spTree>
    <p:extLst>
      <p:ext uri="{BB962C8B-B14F-4D97-AF65-F5344CB8AC3E}">
        <p14:creationId xmlns:p14="http://schemas.microsoft.com/office/powerpoint/2010/main" val="396220965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343595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We’ve already put some data into R</a:t>
            </a:r>
            <a:endParaRPr lang="en-GB" altLang="en-US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But mostly data is much larger: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C6FFBB-2CD7-48C5-9F48-DAE047956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36" t="16908" r="11770" b="50370"/>
          <a:stretch/>
        </p:blipFill>
        <p:spPr>
          <a:xfrm>
            <a:off x="4401839" y="3579651"/>
            <a:ext cx="7120328" cy="30954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Loading data</a:t>
            </a:r>
          </a:p>
        </p:txBody>
      </p:sp>
    </p:spTree>
    <p:extLst>
      <p:ext uri="{BB962C8B-B14F-4D97-AF65-F5344CB8AC3E}">
        <p14:creationId xmlns:p14="http://schemas.microsoft.com/office/powerpoint/2010/main" val="7389677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34789"/>
            <a:ext cx="8877631" cy="4836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is very different to Word, Excel …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Opening the R environment</a:t>
            </a:r>
            <a:endParaRPr lang="en-GB" altLang="en-US" b="0">
              <a:latin typeface="Merriweather"/>
            </a:endParaRPr>
          </a:p>
          <a:p>
            <a:pPr lvl="1" indent="-3429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GUI</a:t>
            </a:r>
          </a:p>
          <a:p>
            <a:pPr lvl="1" indent="-3429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RStudio</a:t>
            </a:r>
            <a:endParaRPr lang="en-GB" altLang="en-US" b="0">
              <a:latin typeface="Merriweath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6784A-2AC3-4C66-8604-63292E308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13" t="32315" r="15378" b="10830"/>
          <a:stretch/>
        </p:blipFill>
        <p:spPr>
          <a:xfrm>
            <a:off x="6289862" y="2331901"/>
            <a:ext cx="5724315" cy="4357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</a:t>
            </a:r>
          </a:p>
        </p:txBody>
      </p:sp>
    </p:spTree>
    <p:extLst>
      <p:ext uri="{BB962C8B-B14F-4D97-AF65-F5344CB8AC3E}">
        <p14:creationId xmlns:p14="http://schemas.microsoft.com/office/powerpoint/2010/main" val="315252644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74923" y="1077136"/>
            <a:ext cx="10325586" cy="4237017"/>
          </a:xfrm>
        </p:spPr>
        <p:txBody>
          <a:bodyPr>
            <a:normAutofit fontScale="775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read.csv()</a:t>
            </a:r>
            <a:r>
              <a:rPr lang="en-GB" altLang="en-US" b="0"/>
              <a:t> </a:t>
            </a:r>
            <a:r>
              <a:rPr lang="en-GB" altLang="en-US"/>
              <a:t>to load a csv file</a:t>
            </a:r>
            <a:endParaRPr lang="en-GB" altLang="en-US" b="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read.csv(“fake_data.csv”)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And we can then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class(),</a:t>
            </a:r>
            <a:r>
              <a:rPr lang="en-GB" altLang="en-US" b="0">
                <a:cs typeface="Courier New" panose="02070309020205020404" pitchFamily="49" charset="0"/>
              </a:rPr>
              <a:t>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GB" altLang="en-US" b="0">
                <a:latin typeface="+mj-lt"/>
                <a:cs typeface="Courier New" panose="02070309020205020404" pitchFamily="49" charset="0"/>
              </a:rPr>
              <a:t>and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str()</a:t>
            </a:r>
            <a:r>
              <a:rPr lang="en-GB" altLang="en-US" b="0">
                <a:cs typeface="Courier New" panose="02070309020205020404" pitchFamily="49" charset="0"/>
              </a:rPr>
              <a:t> in exactly the same way as before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cs typeface="Courier New" panose="02070309020205020404" pitchFamily="49" charset="0"/>
              </a:rPr>
              <a:t>View ( 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im()</a:t>
            </a:r>
            <a:r>
              <a:rPr lang="en-GB" altLang="en-US" b="0">
                <a:cs typeface="Courier New" panose="02070309020205020404" pitchFamily="49" charset="0"/>
              </a:rPr>
              <a:t> 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endParaRPr lang="en-GB" altLang="en-US" b="0"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Loading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AA48C-4AE8-4F22-A1B8-D34599DBF70B}"/>
              </a:ext>
            </a:extLst>
          </p:cNvPr>
          <p:cNvSpPr txBox="1"/>
          <p:nvPr/>
        </p:nvSpPr>
        <p:spPr>
          <a:xfrm>
            <a:off x="3495153" y="3195644"/>
            <a:ext cx="8105720" cy="3491405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#View data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View(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#structure of variables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str(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#dimension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dim(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916040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59478"/>
            <a:ext cx="8712565" cy="268807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pt-BR" altLang="en-US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[1] 920 8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/>
              <a:t>What does this mean?</a:t>
            </a: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130487913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59725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With a much larger dataset, we can’t just type the name of data and get the whole dimension it would be pages and pages!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</a:t>
            </a:r>
            <a:r>
              <a:rPr lang="en-GB" alt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Which shows us the first 6 rows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390908821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709355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also have </a:t>
            </a:r>
            <a:r>
              <a:rPr lang="en-GB" altLang="en-US" b="0">
                <a:latin typeface="Merriweather"/>
                <a:cs typeface="Courier New" panose="02070309020205020404" pitchFamily="49" charset="0"/>
              </a:rPr>
              <a:t>tail()</a:t>
            </a:r>
            <a:r>
              <a:rPr lang="en-GB" altLang="en-US" b="0">
                <a:latin typeface="Merriweather"/>
              </a:rPr>
              <a:t> which shows us the last 6 rows.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can’t check every single row because we have too many. We can: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GB" altLang="en-US"/>
              <a:t>to check the number of rows / columns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head() </a:t>
            </a:r>
            <a:r>
              <a:rPr lang="en-GB" altLang="en-US" b="0"/>
              <a:t>and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tail() </a:t>
            </a:r>
            <a:r>
              <a:rPr lang="en-GB" altLang="en-US" b="0"/>
              <a:t>to check some rows of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5833725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784169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also use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altLang="en-US" b="0"/>
              <a:t> and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altLang="en-US" b="0"/>
              <a:t> to count the number of rows and columns (like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dim()</a:t>
            </a:r>
            <a:r>
              <a:rPr lang="en-GB" altLang="en-US" b="0"/>
              <a:t>).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length() </a:t>
            </a:r>
            <a:r>
              <a:rPr lang="en-GB" altLang="en-US" b="0"/>
              <a:t>is another way of counting.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altLang="en-US" b="0"/>
              <a:t>will tell us what all of the columns are called – very useful for a large dataset</a:t>
            </a:r>
            <a:endParaRPr lang="en-GB" altLang="en-US" b="0"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103738646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49111" y="1210590"/>
            <a:ext cx="8712565" cy="4406042"/>
          </a:xfrm>
        </p:spPr>
        <p:txBody>
          <a:bodyPr>
            <a:normAutofit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There are a few ways of finding help in RStudio: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altLang="en-US" b="0" i="1" err="1">
                <a:latin typeface="Courier New" panose="02070309020205020404" pitchFamily="49" charset="0"/>
                <a:cs typeface="Courier New" panose="02070309020205020404" pitchFamily="49" charset="0"/>
              </a:rPr>
              <a:t>functionName</a:t>
            </a:r>
            <a:r>
              <a:rPr lang="en-GB" altLang="en-US" b="0" i="1">
                <a:latin typeface="Courier New" panose="02070309020205020404" pitchFamily="49" charset="0"/>
                <a:cs typeface="Courier New" panose="02070309020205020404" pitchFamily="49" charset="0"/>
              </a:rPr>
              <a:t> - e.g.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?head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Help Tab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Sometimes these are </a:t>
            </a:r>
            <a:br>
              <a:rPr lang="en-GB" altLang="en-US" b="0">
                <a:latin typeface="Merriweather"/>
              </a:rPr>
            </a:br>
            <a:r>
              <a:rPr lang="en-GB" altLang="en-US" b="0">
                <a:latin typeface="Merriweather"/>
              </a:rPr>
              <a:t>useful, sometimes </a:t>
            </a:r>
            <a:br>
              <a:rPr lang="en-GB" altLang="en-US" b="0">
                <a:latin typeface="Merriweather"/>
              </a:rPr>
            </a:br>
            <a:r>
              <a:rPr lang="en-GB" altLang="en-US" b="0">
                <a:latin typeface="Merriweather"/>
              </a:rPr>
              <a:t>they are not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10075-6750-4317-8A61-2DD7AE3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78" t="43560" b="4533"/>
          <a:stretch/>
        </p:blipFill>
        <p:spPr>
          <a:xfrm>
            <a:off x="7118466" y="2710238"/>
            <a:ext cx="4496700" cy="38676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76415705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2D419D0-11A2-414D-95E9-7F44BB9290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46496" t="11252" r="44214" b="80996"/>
          <a:stretch/>
        </p:blipFill>
        <p:spPr>
          <a:xfrm>
            <a:off x="8249180" y="1101766"/>
            <a:ext cx="2755643" cy="73912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1642BD2-6C89-47C6-85E9-E4A323F28D25}"/>
              </a:ext>
            </a:extLst>
          </p:cNvPr>
          <p:cNvSpPr txBox="1">
            <a:spLocks noChangeArrowheads="1"/>
          </p:cNvSpPr>
          <p:nvPr/>
        </p:nvSpPr>
        <p:spPr>
          <a:xfrm>
            <a:off x="1131990" y="2110934"/>
            <a:ext cx="8712565" cy="4406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Stack Overflow is a great website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People ask questions and post answers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There are over 300,000 questions on there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Odds are your question has been asked already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305648494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01642BD2-6C89-47C6-85E9-E4A323F28D25}"/>
              </a:ext>
            </a:extLst>
          </p:cNvPr>
          <p:cNvSpPr txBox="1">
            <a:spLocks noChangeArrowheads="1"/>
          </p:cNvSpPr>
          <p:nvPr/>
        </p:nvSpPr>
        <p:spPr>
          <a:xfrm>
            <a:off x="1131990" y="2110934"/>
            <a:ext cx="8712565" cy="4406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ChatGPT is the latest AI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Works just like google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Anything you want to do, you can ask ChatGPT for answers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50B6F21-EEA0-4E08-B8D3-A8C04EA4F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555" y="1016064"/>
            <a:ext cx="1597025" cy="15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6114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99" y="623454"/>
            <a:ext cx="6859879" cy="829653"/>
          </a:xfrm>
        </p:spPr>
        <p:txBody>
          <a:bodyPr>
            <a:normAutofit/>
          </a:bodyPr>
          <a:lstStyle/>
          <a:p>
            <a:r>
              <a:rPr lang="en-GB" sz="4000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Summary</a:t>
            </a:r>
            <a:endParaRPr lang="en-GB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1978153"/>
            <a:ext cx="6859879" cy="2253025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90187642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Acknowledgement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9210B-F41A-5043-B73C-AFCB1DA1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54" y="2505183"/>
            <a:ext cx="7456758" cy="21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7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634A7A-7C49-DD7E-D190-D770B3D07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2" y="1656050"/>
            <a:ext cx="8755565" cy="52019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2E44FE-A45C-4B46-2923-CCE90445D370}"/>
              </a:ext>
            </a:extLst>
          </p:cNvPr>
          <p:cNvCxnSpPr/>
          <p:nvPr/>
        </p:nvCxnSpPr>
        <p:spPr>
          <a:xfrm flipV="1">
            <a:off x="2609386" y="1442225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7F1DF5-5553-E114-1EF1-3BB6F5778DF5}"/>
              </a:ext>
            </a:extLst>
          </p:cNvPr>
          <p:cNvCxnSpPr>
            <a:cxnSpLocks/>
          </p:cNvCxnSpPr>
          <p:nvPr/>
        </p:nvCxnSpPr>
        <p:spPr>
          <a:xfrm flipV="1">
            <a:off x="5118410" y="1572322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53764-597A-4CC1-8A57-6D6E15D399DB}"/>
              </a:ext>
            </a:extLst>
          </p:cNvPr>
          <p:cNvCxnSpPr>
            <a:cxnSpLocks/>
          </p:cNvCxnSpPr>
          <p:nvPr/>
        </p:nvCxnSpPr>
        <p:spPr>
          <a:xfrm flipV="1">
            <a:off x="8342971" y="3393688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C01565-4650-9937-6738-A38AB43BBF1A}"/>
              </a:ext>
            </a:extLst>
          </p:cNvPr>
          <p:cNvSpPr txBox="1"/>
          <p:nvPr/>
        </p:nvSpPr>
        <p:spPr>
          <a:xfrm>
            <a:off x="3590925" y="1085849"/>
            <a:ext cx="93345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Console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7E073-619C-5E5F-AFD4-64177479B94A}"/>
              </a:ext>
            </a:extLst>
          </p:cNvPr>
          <p:cNvSpPr txBox="1"/>
          <p:nvPr/>
        </p:nvSpPr>
        <p:spPr>
          <a:xfrm>
            <a:off x="6019800" y="1209674"/>
            <a:ext cx="93345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Script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1F6084-BEF8-3DC0-FABF-D5CC29F910A8}"/>
              </a:ext>
            </a:extLst>
          </p:cNvPr>
          <p:cNvSpPr txBox="1"/>
          <p:nvPr/>
        </p:nvSpPr>
        <p:spPr>
          <a:xfrm>
            <a:off x="9210675" y="2981324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Plot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55773-C868-4F21-9A32-C8A8CDBE99EA}"/>
              </a:ext>
            </a:extLst>
          </p:cNvPr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CED177F6-E13A-47BB-9A6E-1C53A37348F8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GUI Interface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4A20EBB-9EB8-4827-A9D7-007B8055D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46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16840"/>
          <a:stretch/>
        </p:blipFill>
        <p:spPr>
          <a:xfrm>
            <a:off x="0" y="0"/>
            <a:ext cx="12191992" cy="551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963097" y="1524095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34375"/>
              <a:buFontTx/>
              <a:buNone/>
              <a:tabLst/>
              <a:defRPr/>
            </a:pPr>
            <a:r>
              <a:rPr lang="en-GB" sz="44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Data Manipulation &amp; Visualizations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rriweather"/>
              <a:ea typeface="Merriweather"/>
              <a:cs typeface="Arial" panose="020B0604020202020204" pitchFamily="34" charset="0"/>
              <a:sym typeface="Merriweather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5775672" y="3861022"/>
            <a:ext cx="606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9" name="Shape 149" descr="1280px-University_of_Southampton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56" y="6177295"/>
            <a:ext cx="2351078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131463" y="5133850"/>
            <a:ext cx="189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Feb 2023</a:t>
            </a:r>
          </a:p>
        </p:txBody>
      </p:sp>
      <p:pic>
        <p:nvPicPr>
          <p:cNvPr id="10" name="Picture 9" descr="wp_logotype_navy_hi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4" y="6137108"/>
            <a:ext cx="2137240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2"/>
          <p:cNvSpPr txBox="1"/>
          <p:nvPr/>
        </p:nvSpPr>
        <p:spPr>
          <a:xfrm>
            <a:off x="980221" y="2360171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34375"/>
              <a:buFontTx/>
              <a:buNone/>
              <a:tabLst/>
              <a:defRPr/>
            </a:pPr>
            <a:endParaRPr kumimoji="0" lang="en-GB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rriweather"/>
              <a:ea typeface="Merriweather"/>
              <a:cs typeface="Arial" panose="020B0604020202020204" pitchFamily="34" charset="0"/>
              <a:sym typeface="Merriweather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385ED2D-8695-4F62-B396-A8E7E2D65E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34" y="5995103"/>
            <a:ext cx="2142613" cy="606543"/>
          </a:xfrm>
          <a:prstGeom prst="rect">
            <a:avLst/>
          </a:prstGeom>
        </p:spPr>
      </p:pic>
      <p:sp>
        <p:nvSpPr>
          <p:cNvPr id="13" name="Shape 144">
            <a:extLst>
              <a:ext uri="{FF2B5EF4-FFF2-40B4-BE49-F238E27FC236}">
                <a16:creationId xmlns:a16="http://schemas.microsoft.com/office/drawing/2014/main" id="{59269698-A55F-4982-B8AD-228B3495648B}"/>
              </a:ext>
            </a:extLst>
          </p:cNvPr>
          <p:cNvSpPr txBox="1"/>
          <p:nvPr/>
        </p:nvSpPr>
        <p:spPr>
          <a:xfrm>
            <a:off x="1175365" y="3884273"/>
            <a:ext cx="9841260" cy="993769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/>
                <a:cs typeface="Arial"/>
                <a:sym typeface="Roboto"/>
              </a:rPr>
              <a:t>Dr. Ortis Yankey,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/>
                <a:cs typeface="Arial"/>
                <a:sym typeface="Roboto"/>
              </a:rPr>
              <a:t>Research Fellow, WorldPop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239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F1DB-FD41-655B-D14C-52BD0FF9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z="3700">
                <a:cs typeface="Calibri Light"/>
              </a:rPr>
              <a:t>Part 2: Data Manipulation and Visualization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A5C8-E777-B586-8404-66FED73C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b="1">
                <a:ea typeface="+mn-lt"/>
                <a:cs typeface="+mn-lt"/>
              </a:rPr>
              <a:t>Contents</a:t>
            </a:r>
            <a:r>
              <a:rPr lang="en-GB" sz="2400">
                <a:ea typeface="+mn-lt"/>
                <a:cs typeface="+mn-lt"/>
              </a:rPr>
              <a:t> 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Basic Data Manipulation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Advanced data manipulation with tidyverse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Data visualization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US" sz="2400">
                <a:ea typeface="+mn-lt"/>
                <a:cs typeface="+mn-lt"/>
              </a:rPr>
              <a:t>Using ggplot for data visualization</a:t>
            </a:r>
          </a:p>
          <a:p>
            <a:pPr lvl="1">
              <a:buFont typeface="Wingdings,Sans-Serif" panose="020B0604020202020204" pitchFamily="34" charset="0"/>
              <a:buChar char="§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36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513" y="232122"/>
            <a:ext cx="9652462" cy="53264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b="1">
                <a:solidFill>
                  <a:schemeClr val="bg1"/>
                </a:solidFill>
                <a:latin typeface="Merriweather"/>
              </a:rPr>
              <a:t>Sub-setting / Slicing a variable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229896" y="902096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Sometimes we need to select out a specific part of a variable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  <a:r>
              <a:rPr lang="en-GB" altLang="en-US" b="0"/>
              <a:t> for this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/>
              <a:t>It’</a:t>
            </a:r>
            <a:r>
              <a:rPr lang="en-GB" altLang="en-US" b="0"/>
              <a:t>s called sub-setting or slicing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data.vector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[index]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880B0-15E9-4D79-9FCA-8B32AEAEC309}"/>
              </a:ext>
            </a:extLst>
          </p:cNvPr>
          <p:cNvSpPr txBox="1"/>
          <p:nvPr/>
        </p:nvSpPr>
        <p:spPr>
          <a:xfrm>
            <a:off x="681112" y="4724692"/>
            <a:ext cx="11359298" cy="2031325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#Sub-Setting/Slicing a variable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#We want to subset states with a population of less 2million people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&lt; 2000000, 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id region   total     q025    q05     q25     q50     q75     q95    q975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precipitation_mean</a:t>
            </a: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5        BY   Bayelsa Yenagoa 159      5 1099952 913600.2 937998 1021962 1089311 1165762 1300838 1356331           1480.652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temperature_mean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elevation     slope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6         25.64804  310.2857 0.4285714</a:t>
            </a:r>
          </a:p>
        </p:txBody>
      </p:sp>
    </p:spTree>
    <p:extLst>
      <p:ext uri="{BB962C8B-B14F-4D97-AF65-F5344CB8AC3E}">
        <p14:creationId xmlns:p14="http://schemas.microsoft.com/office/powerpoint/2010/main" val="152881779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513" y="232122"/>
            <a:ext cx="9652462" cy="53264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b="1">
                <a:solidFill>
                  <a:schemeClr val="bg1"/>
                </a:solidFill>
                <a:latin typeface="Merriweather"/>
              </a:rPr>
              <a:t>Sub-setting / Slicing a variable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F5A6E-F774-48E0-9C5A-B528B70314B9}"/>
              </a:ext>
            </a:extLst>
          </p:cNvPr>
          <p:cNvSpPr>
            <a:spLocks noGrp="1" noChangeArrowheads="1"/>
          </p:cNvSpPr>
          <p:nvPr/>
        </p:nvSpPr>
        <p:spPr>
          <a:xfrm>
            <a:off x="1739717" y="1339125"/>
            <a:ext cx="8712565" cy="417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also use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GB" altLang="en-US" b="0">
                <a:cs typeface="Courier New" panose="02070309020205020404" pitchFamily="49" charset="0"/>
              </a:rPr>
              <a:t>to represent a range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Which can also be use to slice through data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3A7DE-2457-4DC2-A91C-1F0CD00E8D7C}"/>
              </a:ext>
            </a:extLst>
          </p:cNvPr>
          <p:cNvSpPr txBox="1"/>
          <p:nvPr/>
        </p:nvSpPr>
        <p:spPr>
          <a:xfrm>
            <a:off x="416350" y="3429000"/>
            <a:ext cx="11359298" cy="3108543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#Slice data by index. We want to select the first 10 rows of our population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[1:10, 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id region   total      q025     q05     q25     q50      q75      q95     q975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    0        PL     Plateau      Jos 180      2 3639275 2238255.5 2410572 2962401 3444654  4085814  5513280  6174099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   1        AK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Akwa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Ibom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Uyo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181      1 3485613 3033511.9 3104335 3310985 3467975  3642350  3925477  4024870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    2        TA      Taraba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Jalingo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192      2 4228507 1984272.3 2229877 3151859 3863693  4874087  7290584  8512098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    3        KD      Kaduna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Kaduna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194      9 8620189 7410068.9 7586108 8124712 8567865  9038946  9877225 10197561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    4        OG        Ogun Abeokuta 218     11 9506520 6495977.1 6885790 8173522 9177297 10474327 13068066 14271819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 5        BY     Bayelsa  Yenagoa 159      5 1099952  913600.2  937998 1021962 1089311  1165762  1300838  1356331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7    6        AD     Adamawa     Yola 226      2 3606704 3170179.5 3228696 3434705 3587957  3756568  4034200  4146925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    7        CR Cross River  Calabar 229      6 2969531 1351366.6 1517248 2156958 2744471  3468072  5142649  6030866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9    8        OS        Osun  Oshogbo 255      7 4747219 3409215.9 3595666 4195569 4644190  5174428  6208891  6711189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   9        EK       Ekiti      Ado 160      7 2073712 1274603.3 1399050 1773326 2002807  2269961  2979712  3362753</a:t>
            </a:r>
          </a:p>
        </p:txBody>
      </p:sp>
    </p:spTree>
    <p:extLst>
      <p:ext uri="{BB962C8B-B14F-4D97-AF65-F5344CB8AC3E}">
        <p14:creationId xmlns:p14="http://schemas.microsoft.com/office/powerpoint/2010/main" val="72031525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8617" y="74179"/>
            <a:ext cx="8553309" cy="732155"/>
          </a:xfrm>
        </p:spPr>
        <p:txBody>
          <a:bodyPr>
            <a:normAutofit/>
          </a:bodyPr>
          <a:lstStyle/>
          <a:p>
            <a:r>
              <a:rPr lang="en-GB" altLang="en-US" sz="4000" b="1">
                <a:solidFill>
                  <a:schemeClr val="bg1"/>
                </a:solidFill>
                <a:latin typeface="Merriweather"/>
              </a:rPr>
              <a:t>Summarizing data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78618" y="1551414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summarize the data using the summary ( )</a:t>
            </a:r>
            <a:r>
              <a:rPr lang="en-GB" altLang="en-US" b="0"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72D24-6657-480A-8986-B96F0D57C9A1}"/>
              </a:ext>
            </a:extLst>
          </p:cNvPr>
          <p:cNvSpPr txBox="1"/>
          <p:nvPr/>
        </p:nvSpPr>
        <p:spPr>
          <a:xfrm>
            <a:off x="416351" y="2622622"/>
            <a:ext cx="11463207" cy="3754874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#Summary statistics of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summary(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      id            region           total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Min.   : 0   Length:37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Length:37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Length:37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Min.   :159.0   Min.   : 1.000   Min.   : 1099952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1st Qu.: 9   Class :character   Class :character   Class :character   1st Qu.:173.0   1st Qu.: 2.000   1st Qu.: 3457181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Median :18   Mode  :character   Mode  :character   Mode  :character   Median :199.0   Median : 5.000   Median : 4083570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Mean   :18                                                            Mean   :204.6   Mean   : 5.486   Mean   : 4874628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3rd Qu.:27                                                            3rd Qu.:240.0   3rd Qu.: 9.000   3rd Qu.: 5625974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Max.   :36                                                            Max.   :256.0   Max.   :11.000   Max.   :13724246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q025               q05                q25                q50                q75                q95                q975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Min.   :  913600   Min.   :  937998   Min.   : 1021962   Min.   : 1089310   Min.   : 1165762   Min.   : 1300838   Min.   : 1356331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1st Qu.: 2238255   1st Qu.: 2410572   1st Qu.: 3035243   1st Qu.: 3432599   1st Qu.: 3639419   1st Qu.: 4491149   1st Qu.: 4842767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Median : 2947545   Median : 3104335   Median : 3440110   Median : 3898228   Median : 4504456   Median : 5984245   Median : 6711189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Mean   : 3363594   Mean   : 3564468   Mean   : 4223006   Mean   : 4710728   Mean   : 5317267   Mean   : 6702662   Mean   : 7382334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3rd Qu.: 3409216   3rd Qu.: 3623950   3rd Qu.: 4544796   3rd Qu.: 5224774   3rd Qu.: 6369710   3rd Qu.: 7849747   3rd Qu.: 8741895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Max.   :11827721   Max.   :12084618   Max.   :12952364   Max.   :13630740   Max.   :14385145   Max.   :15666944   Max.   :16128442 </a:t>
            </a:r>
          </a:p>
        </p:txBody>
      </p:sp>
    </p:spTree>
    <p:extLst>
      <p:ext uri="{BB962C8B-B14F-4D97-AF65-F5344CB8AC3E}">
        <p14:creationId xmlns:p14="http://schemas.microsoft.com/office/powerpoint/2010/main" val="283990799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39337" y="1692730"/>
            <a:ext cx="8712565" cy="4179751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also do more summary statistics: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mean()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median()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quantile()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Summarising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838C3-3393-46C0-B91D-06600CC549E7}"/>
              </a:ext>
            </a:extLst>
          </p:cNvPr>
          <p:cNvSpPr txBox="1"/>
          <p:nvPr/>
        </p:nvSpPr>
        <p:spPr>
          <a:xfrm>
            <a:off x="4202545" y="2753232"/>
            <a:ext cx="6964219" cy="2462213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mean(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4874628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median(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4083570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quantile(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0%      25%      50%      75%     100%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1099952  3457181  4083570  5625974 13724246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min(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1099952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max(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13724246</a:t>
            </a:r>
          </a:p>
        </p:txBody>
      </p:sp>
    </p:spTree>
    <p:extLst>
      <p:ext uri="{BB962C8B-B14F-4D97-AF65-F5344CB8AC3E}">
        <p14:creationId xmlns:p14="http://schemas.microsoft.com/office/powerpoint/2010/main" val="241767673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39337" y="1692730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create another variable in our </a:t>
            </a:r>
            <a:r>
              <a:rPr lang="en-GB" altLang="en-US" err="1">
                <a:latin typeface="+mj-lt"/>
                <a:cs typeface="Courier New" panose="02070309020205020404" pitchFamily="49" charset="0"/>
              </a:rPr>
              <a:t>dataframe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 using the $ s</a:t>
            </a: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ign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Creating another variable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838C3-3393-46C0-B91D-06600CC549E7}"/>
              </a:ext>
            </a:extLst>
          </p:cNvPr>
          <p:cNvSpPr txBox="1"/>
          <p:nvPr/>
        </p:nvSpPr>
        <p:spPr>
          <a:xfrm>
            <a:off x="1237672" y="3039559"/>
            <a:ext cx="7897092" cy="738664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#Let create another column called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monthly_temperature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temperature_mean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Nigeria_Pop$monthly_temperature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Nigeria_Pop$temperature_mean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 dirty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iew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84424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Dealing with NA values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B81219-7494-4D47-9A75-56A529B0FBF7}"/>
              </a:ext>
            </a:extLst>
          </p:cNvPr>
          <p:cNvSpPr txBox="1">
            <a:spLocks/>
          </p:cNvSpPr>
          <p:nvPr/>
        </p:nvSpPr>
        <p:spPr>
          <a:xfrm>
            <a:off x="838200" y="99178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NA is an important concept in 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Particularly for missing values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You will come across missing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R doesn't always work well with missing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In some datasets, NA is used to represent missing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/>
          </a:p>
          <a:p>
            <a:pPr marL="0" indent="0">
              <a:buFont typeface="Arial" panose="020B0604020202020204" pitchFamily="34" charset="0"/>
              <a:buNone/>
            </a:pPr>
            <a:endParaRPr lang="en-GB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##To </a:t>
            </a:r>
            <a:r>
              <a:rPr lang="en-GB" sz="2400" err="1"/>
              <a:t>overide</a:t>
            </a:r>
            <a:r>
              <a:rPr lang="en-GB" sz="2400"/>
              <a:t> NA we use the function na.rm = 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66255" y="3276848"/>
            <a:ext cx="11859491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#Dealing with NA Values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sum(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Nigeria_Pop$gdp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[1] 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323F9-9E55-4EE0-9F40-7A40CA5F4153}"/>
              </a:ext>
            </a:extLst>
          </p:cNvPr>
          <p:cNvSpPr txBox="1"/>
          <p:nvPr/>
        </p:nvSpPr>
        <p:spPr>
          <a:xfrm>
            <a:off x="166254" y="4549043"/>
            <a:ext cx="11859491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sum(Nigeria_Pop$gdp, na.rm = T)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[1] 1107601</a:t>
            </a:r>
          </a:p>
        </p:txBody>
      </p:sp>
    </p:spTree>
    <p:extLst>
      <p:ext uri="{BB962C8B-B14F-4D97-AF65-F5344CB8AC3E}">
        <p14:creationId xmlns:p14="http://schemas.microsoft.com/office/powerpoint/2010/main" val="265002455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8" y="1397124"/>
            <a:ext cx="11574096" cy="54608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1"/>
              <a:t>The "tidyverse" is a collection of R packages designed for data science and visualization. It includes the following packages:</a:t>
            </a:r>
          </a:p>
          <a:p>
            <a:pPr>
              <a:lnSpc>
                <a:spcPct val="150000"/>
              </a:lnSpc>
            </a:pPr>
            <a:r>
              <a:rPr lang="en-GB" b="0"/>
              <a:t>ggplot2: A popular package for creating graphics and visualizations.</a:t>
            </a:r>
          </a:p>
          <a:p>
            <a:pPr>
              <a:lnSpc>
                <a:spcPct val="150000"/>
              </a:lnSpc>
            </a:pPr>
            <a:r>
              <a:rPr lang="en-GB" b="0"/>
              <a:t>dplyr: A package for data manipulation and cleaning.</a:t>
            </a:r>
          </a:p>
          <a:p>
            <a:pPr>
              <a:lnSpc>
                <a:spcPct val="150000"/>
              </a:lnSpc>
            </a:pPr>
            <a:r>
              <a:rPr lang="en-GB" b="0" err="1"/>
              <a:t>tidyr</a:t>
            </a:r>
            <a:r>
              <a:rPr lang="en-GB" b="0"/>
              <a:t>: A package for reshaping and cleaning data.</a:t>
            </a:r>
          </a:p>
          <a:p>
            <a:pPr>
              <a:lnSpc>
                <a:spcPct val="150000"/>
              </a:lnSpc>
            </a:pPr>
            <a:r>
              <a:rPr lang="en-GB" b="0" err="1"/>
              <a:t>readr</a:t>
            </a:r>
            <a:r>
              <a:rPr lang="en-GB" b="0"/>
              <a:t>: A package for reading and writing delimited files.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purrr</a:t>
            </a:r>
            <a:r>
              <a:rPr lang="en-GB" b="0"/>
              <a:t>: A package for functional programming in R.</a:t>
            </a:r>
          </a:p>
          <a:p>
            <a:pPr>
              <a:lnSpc>
                <a:spcPct val="150000"/>
              </a:lnSpc>
            </a:pPr>
            <a:r>
              <a:rPr lang="en-GB" b="0" err="1"/>
              <a:t>tibble</a:t>
            </a:r>
            <a:r>
              <a:rPr lang="en-GB" b="0"/>
              <a:t>: A modern reimplementation of data frames.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stringr</a:t>
            </a:r>
            <a:r>
              <a:rPr lang="en-GB" b="0"/>
              <a:t>: A package for working with strings.</a:t>
            </a:r>
          </a:p>
          <a:p>
            <a:pPr>
              <a:lnSpc>
                <a:spcPct val="150000"/>
              </a:lnSpc>
            </a:pPr>
            <a:r>
              <a:rPr lang="en-GB" b="0" err="1"/>
              <a:t>lubridate</a:t>
            </a:r>
            <a:r>
              <a:rPr lang="en-GB" b="0"/>
              <a:t>: A package for working with dates and times.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forcats</a:t>
            </a:r>
            <a:r>
              <a:rPr lang="en-GB" b="0"/>
              <a:t>: A package for working with categorical variables.</a:t>
            </a:r>
          </a:p>
          <a:p>
            <a:pPr>
              <a:lnSpc>
                <a:spcPct val="150000"/>
              </a:lnSpc>
            </a:pPr>
            <a:endParaRPr lang="en-GB" b="0">
              <a:latin typeface="Merriweath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9149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283234" cy="86497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Advance data manipulation using Tidyverse</a:t>
            </a:r>
          </a:p>
        </p:txBody>
      </p:sp>
    </p:spTree>
    <p:extLst>
      <p:ext uri="{BB962C8B-B14F-4D97-AF65-F5344CB8AC3E}">
        <p14:creationId xmlns:p14="http://schemas.microsoft.com/office/powerpoint/2010/main" val="1542299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98" y="1246034"/>
            <a:ext cx="11906604" cy="54608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1"/>
              <a:t>We are going to apply a few of the functions in the dplyr package</a:t>
            </a:r>
          </a:p>
          <a:p>
            <a:pPr>
              <a:lnSpc>
                <a:spcPct val="150000"/>
              </a:lnSpc>
            </a:pPr>
            <a:r>
              <a:rPr lang="en-GB" b="0"/>
              <a:t>filter(): Select rows based on certain conditions.</a:t>
            </a:r>
          </a:p>
          <a:p>
            <a:pPr>
              <a:lnSpc>
                <a:spcPct val="150000"/>
              </a:lnSpc>
            </a:pPr>
            <a:r>
              <a:rPr lang="en-GB" b="0"/>
              <a:t>select(): Choose specific columns to work with.</a:t>
            </a:r>
          </a:p>
          <a:p>
            <a:pPr>
              <a:lnSpc>
                <a:spcPct val="150000"/>
              </a:lnSpc>
            </a:pPr>
            <a:r>
              <a:rPr lang="en-GB" b="0" err="1"/>
              <a:t>group_by</a:t>
            </a:r>
            <a:r>
              <a:rPr lang="en-GB" b="0"/>
              <a:t>(): Group the rows of a data frame by one or more variables.</a:t>
            </a:r>
          </a:p>
          <a:p>
            <a:pPr>
              <a:lnSpc>
                <a:spcPct val="150000"/>
              </a:lnSpc>
            </a:pPr>
            <a:r>
              <a:rPr lang="en-GB" b="0"/>
              <a:t>summarize(): Compute summary statistics for each group created by </a:t>
            </a:r>
            <a:r>
              <a:rPr lang="en-GB" b="0" err="1"/>
              <a:t>group_by</a:t>
            </a:r>
            <a:r>
              <a:rPr lang="en-GB" b="0"/>
              <a:t>().</a:t>
            </a:r>
          </a:p>
          <a:p>
            <a:pPr>
              <a:lnSpc>
                <a:spcPct val="150000"/>
              </a:lnSpc>
            </a:pPr>
            <a:r>
              <a:rPr lang="en-GB" b="0"/>
              <a:t>mutate(): Add new columns to a data frame based on existing columns.</a:t>
            </a:r>
          </a:p>
          <a:p>
            <a:pPr>
              <a:lnSpc>
                <a:spcPct val="150000"/>
              </a:lnSpc>
            </a:pPr>
            <a:r>
              <a:rPr lang="en-GB" b="0"/>
              <a:t>rename(): Change the names of columns in a data frame.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9149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283234" cy="86497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Advance data manipulation using Tidyverse</a:t>
            </a:r>
          </a:p>
        </p:txBody>
      </p:sp>
    </p:spTree>
    <p:extLst>
      <p:ext uri="{BB962C8B-B14F-4D97-AF65-F5344CB8AC3E}">
        <p14:creationId xmlns:p14="http://schemas.microsoft.com/office/powerpoint/2010/main" val="241219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899F18F-C039-62D4-284F-2928D4C7A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6" y="1886985"/>
            <a:ext cx="9461809" cy="48031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4734C7-BAA0-1C7E-049D-EF66B7E4055F}"/>
              </a:ext>
            </a:extLst>
          </p:cNvPr>
          <p:cNvCxnSpPr/>
          <p:nvPr/>
        </p:nvCxnSpPr>
        <p:spPr>
          <a:xfrm flipV="1">
            <a:off x="3732871" y="1706602"/>
            <a:ext cx="1646199" cy="147172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815790-F06F-25A8-2F4D-4A26213A24AA}"/>
              </a:ext>
            </a:extLst>
          </p:cNvPr>
          <p:cNvCxnSpPr>
            <a:cxnSpLocks/>
          </p:cNvCxnSpPr>
          <p:nvPr/>
        </p:nvCxnSpPr>
        <p:spPr>
          <a:xfrm flipV="1">
            <a:off x="7051288" y="1748884"/>
            <a:ext cx="1555595" cy="16875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B086A5C-22AB-EEBC-B316-D314A3F38B88}"/>
              </a:ext>
            </a:extLst>
          </p:cNvPr>
          <p:cNvCxnSpPr/>
          <p:nvPr/>
        </p:nvCxnSpPr>
        <p:spPr>
          <a:xfrm>
            <a:off x="4994818" y="5467351"/>
            <a:ext cx="4919545" cy="756425"/>
          </a:xfrm>
          <a:prstGeom prst="bentConnector3">
            <a:avLst>
              <a:gd name="adj1" fmla="val 51083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1768C6-2357-B464-0C8E-3876ED599AC7}"/>
              </a:ext>
            </a:extLst>
          </p:cNvPr>
          <p:cNvCxnSpPr>
            <a:cxnSpLocks/>
          </p:cNvCxnSpPr>
          <p:nvPr/>
        </p:nvCxnSpPr>
        <p:spPr>
          <a:xfrm flipV="1">
            <a:off x="9049215" y="4871225"/>
            <a:ext cx="1109546" cy="3345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CF5DFB-3FAF-6EB1-0DB5-2AC793E5CD04}"/>
              </a:ext>
            </a:extLst>
          </p:cNvPr>
          <p:cNvSpPr txBox="1"/>
          <p:nvPr/>
        </p:nvSpPr>
        <p:spPr>
          <a:xfrm>
            <a:off x="10163175" y="4667249"/>
            <a:ext cx="1847850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Plot, files, packages, help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93B27E-1705-915E-A7B9-07E9B429D513}"/>
              </a:ext>
            </a:extLst>
          </p:cNvPr>
          <p:cNvSpPr txBox="1"/>
          <p:nvPr/>
        </p:nvSpPr>
        <p:spPr>
          <a:xfrm>
            <a:off x="8439150" y="1390649"/>
            <a:ext cx="160020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Data attributes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9249B3-422C-A975-DAA3-A7BF166D492F}"/>
              </a:ext>
            </a:extLst>
          </p:cNvPr>
          <p:cNvSpPr txBox="1"/>
          <p:nvPr/>
        </p:nvSpPr>
        <p:spPr>
          <a:xfrm>
            <a:off x="5010150" y="1343024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Script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2F74B-6C41-C840-8249-C1FCB0CE9EE9}"/>
              </a:ext>
            </a:extLst>
          </p:cNvPr>
          <p:cNvSpPr txBox="1"/>
          <p:nvPr/>
        </p:nvSpPr>
        <p:spPr>
          <a:xfrm>
            <a:off x="9914363" y="6039110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Console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A9B2FF-DC01-43BE-AE4F-28B15B56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0"/>
            <a:ext cx="12192000" cy="865632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7FC89130-1E27-4341-B76B-554663473CF9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RStudio Interface</a:t>
            </a:r>
          </a:p>
        </p:txBody>
      </p:sp>
    </p:spTree>
    <p:extLst>
      <p:ext uri="{BB962C8B-B14F-4D97-AF65-F5344CB8AC3E}">
        <p14:creationId xmlns:p14="http://schemas.microsoft.com/office/powerpoint/2010/main" val="2504746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Filtering  and Selecting observations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951131"/>
            <a:ext cx="11942618" cy="224676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#subset rows based on certain condition.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are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subsetting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observations with a population of more than 10 million people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filter(total &gt;= 10000000)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FID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statecode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capcity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id region    total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precipitation_mean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temperature_mean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elevation     slope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gdp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buildings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21        KN      Kano  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Kano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175      9 13724246           1459.559         25.97464  294.6667 0.6666667  NA  16128442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Pop_density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1   0.8509344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7F2B0-F52C-43EE-BB75-8C32158DE90F}"/>
              </a:ext>
            </a:extLst>
          </p:cNvPr>
          <p:cNvSpPr txBox="1"/>
          <p:nvPr/>
        </p:nvSpPr>
        <p:spPr>
          <a:xfrm>
            <a:off x="124691" y="3227130"/>
            <a:ext cx="11942618" cy="35394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#Select certain variables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are selecting the variable state and total</a:t>
            </a: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select(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total)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 total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    Plateau  3639275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2  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Akwa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Ibom  3485613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3       Taraba  4228507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4       Kaduna  8620189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5         Ogun  9506520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6      Bayelsa  1099952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7      Adamawa  3606704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8  Cross River  2969531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9         Osun  4747219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10       Ekiti  2073712</a:t>
            </a:r>
          </a:p>
        </p:txBody>
      </p:sp>
    </p:spTree>
    <p:extLst>
      <p:ext uri="{BB962C8B-B14F-4D97-AF65-F5344CB8AC3E}">
        <p14:creationId xmlns:p14="http://schemas.microsoft.com/office/powerpoint/2010/main" val="216173166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Grouping and Summarizing</a:t>
            </a: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 observations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951131"/>
            <a:ext cx="11942618" cy="440120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will group the observations by region and summarise their population per region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group_by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(region)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summarise(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regional_population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= sum(total))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 A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tibble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: 11 × 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region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regional_population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 &lt;int&gt;               &lt;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dbl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&gt;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1      1           14720725.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2      2           25419443.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3      3           19216928.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4      4            8985671.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5      5            6389860.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6      6            5741063.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7      7           17837401.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8      8            7664782.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9      9           42726762.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10     10           12632237.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11     11           19026365.</a:t>
            </a:r>
          </a:p>
        </p:txBody>
      </p:sp>
    </p:spTree>
    <p:extLst>
      <p:ext uri="{BB962C8B-B14F-4D97-AF65-F5344CB8AC3E}">
        <p14:creationId xmlns:p14="http://schemas.microsoft.com/office/powerpoint/2010/main" val="298959713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Mutating &amp; Renaming Observations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1052731"/>
            <a:ext cx="11942618" cy="13849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want to add another variable called density = total/buildings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&lt;-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mutate(density = total/buildings)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7F2B0-F52C-43EE-BB75-8C32158DE90F}"/>
              </a:ext>
            </a:extLst>
          </p:cNvPr>
          <p:cNvSpPr txBox="1"/>
          <p:nvPr/>
        </p:nvSpPr>
        <p:spPr>
          <a:xfrm>
            <a:off x="124691" y="2634246"/>
            <a:ext cx="1194261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want to rename density to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population_density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&lt;-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rename(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Pop_density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= density)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45556-8179-4049-ADAA-FA412A10ED08}"/>
              </a:ext>
            </a:extLst>
          </p:cNvPr>
          <p:cNvSpPr txBox="1"/>
          <p:nvPr/>
        </p:nvSpPr>
        <p:spPr>
          <a:xfrm>
            <a:off x="124691" y="4107446"/>
            <a:ext cx="1194261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#if you want to save the data as a new csv document, you can use the write.csv function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write.csv(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paste0(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input_path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'New Nigeria Population.csv'))</a:t>
            </a:r>
          </a:p>
        </p:txBody>
      </p:sp>
    </p:spTree>
    <p:extLst>
      <p:ext uri="{BB962C8B-B14F-4D97-AF65-F5344CB8AC3E}">
        <p14:creationId xmlns:p14="http://schemas.microsoft.com/office/powerpoint/2010/main" val="412751323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F3B054-7444-4E8D-AF52-59E8887799B5}"/>
              </a:ext>
            </a:extLst>
          </p:cNvPr>
          <p:cNvSpPr txBox="1">
            <a:spLocks/>
          </p:cNvSpPr>
          <p:nvPr/>
        </p:nvSpPr>
        <p:spPr>
          <a:xfrm>
            <a:off x="838200" y="122269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Data visualisation is important as it forms part of the exploratory data analyses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A barplot can be useful for discrete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20EA0-E0BE-407F-AF6A-8C8F23A04B91}"/>
              </a:ext>
            </a:extLst>
          </p:cNvPr>
          <p:cNvSpPr txBox="1"/>
          <p:nvPr/>
        </p:nvSpPr>
        <p:spPr>
          <a:xfrm>
            <a:off x="129309" y="2131550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barplot(</a:t>
            </a:r>
            <a:r>
              <a:rPr lang="en-GB" sz="140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#We can also use ggplot to make nice plots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statename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y = total, fill = total))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geom_bar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(stat = "identity")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scale_fill_gradient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(low = "yellow", high = "red")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"States", y = "Population Total", fill = "total")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("Bar Plot of Population for the States")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2EEC2AA6-7E6B-4953-B367-D685FF29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6" y="3947432"/>
            <a:ext cx="3514216" cy="253545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A04E87CD-D673-4D7F-9BB2-3159EC55B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09" y="4123214"/>
            <a:ext cx="3418164" cy="24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4198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EB2F07-ACE5-492B-B5F8-4F164D2240D8}"/>
              </a:ext>
            </a:extLst>
          </p:cNvPr>
          <p:cNvSpPr txBox="1">
            <a:spLocks/>
          </p:cNvSpPr>
          <p:nvPr/>
        </p:nvSpPr>
        <p:spPr>
          <a:xfrm>
            <a:off x="522645" y="92445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A boxplot is the simplest for continuous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498E1-162B-4213-A99F-4B4D74D41C6E}"/>
              </a:ext>
            </a:extLst>
          </p:cNvPr>
          <p:cNvSpPr txBox="1"/>
          <p:nvPr/>
        </p:nvSpPr>
        <p:spPr>
          <a:xfrm>
            <a:off x="291676" y="1564160"/>
            <a:ext cx="11859491" cy="160043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boxplot(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boxplot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(y = total))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geom_boxplot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 ", y = "Population")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("Box Plot of Population")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9ACF79-7B91-4D45-8747-9D62531DA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3245166"/>
            <a:ext cx="4612835" cy="332809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C3F0BCD-587C-4079-898C-0966C913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86" y="3376950"/>
            <a:ext cx="4247522" cy="30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3380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D0C84E-BF43-46BF-B054-1EA73AE9F52D}"/>
              </a:ext>
            </a:extLst>
          </p:cNvPr>
          <p:cNvSpPr txBox="1">
            <a:spLocks/>
          </p:cNvSpPr>
          <p:nvPr/>
        </p:nvSpPr>
        <p:spPr>
          <a:xfrm>
            <a:off x="838200" y="122269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Histogram is also another alternative that shows the frequency distribution of a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EA22C-9262-4F2D-884F-80EFA68578BA}"/>
              </a:ext>
            </a:extLst>
          </p:cNvPr>
          <p:cNvSpPr txBox="1"/>
          <p:nvPr/>
        </p:nvSpPr>
        <p:spPr>
          <a:xfrm>
            <a:off x="129309" y="1854462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hist(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# plot the histogram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total, fill = "blue"))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geom_histogram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(bins = 20,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"white")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scale_fill_manual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(values = "blue")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labs(x = "Population", y = "Frequency")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("Histogram")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604C40B-CF37-436E-A460-761455C4A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8" y="3816674"/>
            <a:ext cx="4034771" cy="2911029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801D9FF4-49D0-4FB0-8022-FD588E37A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35" y="3740290"/>
            <a:ext cx="4230256" cy="30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984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264E80-2BB2-4FF3-BA7E-6E5B8845A833}"/>
              </a:ext>
            </a:extLst>
          </p:cNvPr>
          <p:cNvSpPr txBox="1">
            <a:spLocks/>
          </p:cNvSpPr>
          <p:nvPr/>
        </p:nvSpPr>
        <p:spPr>
          <a:xfrm>
            <a:off x="718127" y="92445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Density plots are a smoothed histograms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C4DFC-C337-4402-A0D3-5DC096F422F5}"/>
              </a:ext>
            </a:extLst>
          </p:cNvPr>
          <p:cNvSpPr txBox="1"/>
          <p:nvPr/>
        </p:nvSpPr>
        <p:spPr>
          <a:xfrm>
            <a:off x="166254" y="1348231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plot(density(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density plot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total,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"blue"))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(fill = "blue", alpha = 0.2)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scale_color_manual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(values = "blue")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"Population",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"Density")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("Density Plot")</a:t>
            </a: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1BA13AF2-3663-4ABB-BA81-3E47E012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3" y="3304054"/>
            <a:ext cx="4737545" cy="341807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674E9AA4-20A9-4E11-BB44-7373EAEEE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268554"/>
            <a:ext cx="4959928" cy="35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5167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5C9FD1-5DB3-4930-9CB0-E7E6AD194821}"/>
              </a:ext>
            </a:extLst>
          </p:cNvPr>
          <p:cNvSpPr txBox="1">
            <a:spLocks/>
          </p:cNvSpPr>
          <p:nvPr/>
        </p:nvSpPr>
        <p:spPr>
          <a:xfrm>
            <a:off x="801254" y="80134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We can also create a variety of scatter plots, when we want to show multivariate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F91BE-D322-4B5C-9322-F0D57B672693}"/>
              </a:ext>
            </a:extLst>
          </p:cNvPr>
          <p:cNvSpPr txBox="1"/>
          <p:nvPr/>
        </p:nvSpPr>
        <p:spPr>
          <a:xfrm>
            <a:off x="129309" y="1705317"/>
            <a:ext cx="11545456" cy="267765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#Scatter plot of temperature and rainfall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Nigeria_Pop$precipitation_mean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Nigeria_Pop$temperature_mean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scatter plot and fit a line using ggplot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temperature_mean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y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precipitation_mean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geom_point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geom_smooth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(method = "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", se = FALSE,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"red")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"Temperature", y = "Rainfall")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("Scatter Plot of Temperature and Rainfall")</a:t>
            </a:r>
          </a:p>
          <a:p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9173A-1A91-440D-859B-5C2FA1D2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0" y="3825675"/>
            <a:ext cx="5212873" cy="3032325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383485D-7DA1-4617-B012-AA7510768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48" y="3636520"/>
            <a:ext cx="4202892" cy="30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2994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D4F8B-B8CB-4136-9C0D-40BF99BEA26B}"/>
              </a:ext>
            </a:extLst>
          </p:cNvPr>
          <p:cNvSpPr txBox="1"/>
          <p:nvPr/>
        </p:nvSpPr>
        <p:spPr>
          <a:xfrm>
            <a:off x="0" y="1093531"/>
            <a:ext cx="120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Showing plots 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24C0C-CC87-406C-BE5E-C2EE728621E7}"/>
              </a:ext>
            </a:extLst>
          </p:cNvPr>
          <p:cNvSpPr txBox="1"/>
          <p:nvPr/>
        </p:nvSpPr>
        <p:spPr>
          <a:xfrm>
            <a:off x="-2" y="1739707"/>
            <a:ext cx="7543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You can show the previous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next plots using the arrows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8D8A3C2-91DC-43F4-994B-611A3EBD7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52" y="1293091"/>
            <a:ext cx="6220229" cy="49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835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8D8A3C2-91DC-43F4-994B-611A3EBD7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52" y="1293091"/>
            <a:ext cx="6220229" cy="4905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EF2D9-6EB1-4C50-B368-6465FACE68C9}"/>
              </a:ext>
            </a:extLst>
          </p:cNvPr>
          <p:cNvSpPr txBox="1"/>
          <p:nvPr/>
        </p:nvSpPr>
        <p:spPr>
          <a:xfrm>
            <a:off x="355600" y="1470978"/>
            <a:ext cx="120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Saving plots 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3BC19-728C-4278-B68D-82FC1FE2F9A9}"/>
              </a:ext>
            </a:extLst>
          </p:cNvPr>
          <p:cNvSpPr txBox="1"/>
          <p:nvPr/>
        </p:nvSpPr>
        <p:spPr>
          <a:xfrm>
            <a:off x="244761" y="2110530"/>
            <a:ext cx="7543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We can save plots from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Export option in the plots window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AF0A3-8516-499C-9814-F490320F1793}"/>
              </a:ext>
            </a:extLst>
          </p:cNvPr>
          <p:cNvSpPr/>
          <p:nvPr/>
        </p:nvSpPr>
        <p:spPr>
          <a:xfrm>
            <a:off x="6572928" y="1495916"/>
            <a:ext cx="549021" cy="160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9143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3" y="1133649"/>
            <a:ext cx="9892145" cy="55643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R Studio features</a:t>
            </a:r>
          </a:p>
        </p:txBody>
      </p:sp>
    </p:spTree>
    <p:extLst>
      <p:ext uri="{BB962C8B-B14F-4D97-AF65-F5344CB8AC3E}">
        <p14:creationId xmlns:p14="http://schemas.microsoft.com/office/powerpoint/2010/main" val="2235965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the fake data</a:t>
            </a: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data structure of the fake data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Subset the observations with a population of more than 1000 people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 a histogram of the pop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</a:t>
            </a:r>
          </a:p>
        </p:txBody>
      </p:sp>
    </p:spTree>
    <p:extLst>
      <p:ext uri="{BB962C8B-B14F-4D97-AF65-F5344CB8AC3E}">
        <p14:creationId xmlns:p14="http://schemas.microsoft.com/office/powerpoint/2010/main" val="1421991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5">
            <a:extLst>
              <a:ext uri="{FF2B5EF4-FFF2-40B4-BE49-F238E27FC236}">
                <a16:creationId xmlns:a16="http://schemas.microsoft.com/office/drawing/2014/main" id="{34E17EE6-CAAD-4573-892C-24F211FFA1C2}"/>
              </a:ext>
            </a:extLst>
          </p:cNvPr>
          <p:cNvSpPr>
            <a:spLocks/>
          </p:cNvSpPr>
          <p:nvPr/>
        </p:nvSpPr>
        <p:spPr bwMode="auto">
          <a:xfrm rot="18894839">
            <a:off x="483012" y="-570068"/>
            <a:ext cx="6579850" cy="5406320"/>
          </a:xfrm>
          <a:custGeom>
            <a:avLst/>
            <a:gdLst>
              <a:gd name="T0" fmla="*/ 607 w 1489"/>
              <a:gd name="T1" fmla="*/ 313 h 1224"/>
              <a:gd name="T2" fmla="*/ 296 w 1489"/>
              <a:gd name="T3" fmla="*/ 61 h 1224"/>
              <a:gd name="T4" fmla="*/ 81 w 1489"/>
              <a:gd name="T5" fmla="*/ 549 h 1224"/>
              <a:gd name="T6" fmla="*/ 921 w 1489"/>
              <a:gd name="T7" fmla="*/ 1156 h 1224"/>
              <a:gd name="T8" fmla="*/ 1437 w 1489"/>
              <a:gd name="T9" fmla="*/ 739 h 1224"/>
              <a:gd name="T10" fmla="*/ 1059 w 1489"/>
              <a:gd name="T11" fmla="*/ 570 h 1224"/>
              <a:gd name="T12" fmla="*/ 607 w 1489"/>
              <a:gd name="T13" fmla="*/ 313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9" h="1224">
                <a:moveTo>
                  <a:pt x="607" y="313"/>
                </a:moveTo>
                <a:cubicBezTo>
                  <a:pt x="607" y="313"/>
                  <a:pt x="590" y="0"/>
                  <a:pt x="296" y="61"/>
                </a:cubicBezTo>
                <a:cubicBezTo>
                  <a:pt x="296" y="61"/>
                  <a:pt x="0" y="129"/>
                  <a:pt x="81" y="549"/>
                </a:cubicBezTo>
                <a:cubicBezTo>
                  <a:pt x="81" y="549"/>
                  <a:pt x="213" y="1224"/>
                  <a:pt x="921" y="1156"/>
                </a:cubicBezTo>
                <a:cubicBezTo>
                  <a:pt x="921" y="1156"/>
                  <a:pt x="1489" y="1061"/>
                  <a:pt x="1437" y="739"/>
                </a:cubicBezTo>
                <a:cubicBezTo>
                  <a:pt x="1437" y="739"/>
                  <a:pt x="1372" y="478"/>
                  <a:pt x="1059" y="570"/>
                </a:cubicBezTo>
                <a:cubicBezTo>
                  <a:pt x="1059" y="570"/>
                  <a:pt x="625" y="718"/>
                  <a:pt x="607" y="313"/>
                </a:cubicBezTo>
                <a:close/>
              </a:path>
            </a:pathLst>
          </a:custGeom>
          <a:pattFill prst="pct5">
            <a:fgClr>
              <a:schemeClr val="bg1">
                <a:lumMod val="65000"/>
              </a:schemeClr>
            </a:fgClr>
            <a:bgClr>
              <a:srgbClr val="FFFFFF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34">
            <a:extLst>
              <a:ext uri="{FF2B5EF4-FFF2-40B4-BE49-F238E27FC236}">
                <a16:creationId xmlns:a16="http://schemas.microsoft.com/office/drawing/2014/main" id="{DDEB1D0A-A47E-4CDE-BB96-56021FFD48B8}"/>
              </a:ext>
            </a:extLst>
          </p:cNvPr>
          <p:cNvSpPr>
            <a:spLocks/>
          </p:cNvSpPr>
          <p:nvPr/>
        </p:nvSpPr>
        <p:spPr bwMode="auto">
          <a:xfrm rot="1054810">
            <a:off x="617917" y="775215"/>
            <a:ext cx="8590500" cy="6986466"/>
          </a:xfrm>
          <a:custGeom>
            <a:avLst/>
            <a:gdLst>
              <a:gd name="T0" fmla="*/ 2059 w 2718"/>
              <a:gd name="T1" fmla="*/ 133 h 1805"/>
              <a:gd name="T2" fmla="*/ 1332 w 2718"/>
              <a:gd name="T3" fmla="*/ 77 h 1805"/>
              <a:gd name="T4" fmla="*/ 935 w 2718"/>
              <a:gd name="T5" fmla="*/ 15 h 1805"/>
              <a:gd name="T6" fmla="*/ 412 w 2718"/>
              <a:gd name="T7" fmla="*/ 482 h 1805"/>
              <a:gd name="T8" fmla="*/ 406 w 2718"/>
              <a:gd name="T9" fmla="*/ 512 h 1805"/>
              <a:gd name="T10" fmla="*/ 406 w 2718"/>
              <a:gd name="T11" fmla="*/ 512 h 1805"/>
              <a:gd name="T12" fmla="*/ 406 w 2718"/>
              <a:gd name="T13" fmla="*/ 512 h 1805"/>
              <a:gd name="T14" fmla="*/ 402 w 2718"/>
              <a:gd name="T15" fmla="*/ 536 h 1805"/>
              <a:gd name="T16" fmla="*/ 402 w 2718"/>
              <a:gd name="T17" fmla="*/ 536 h 1805"/>
              <a:gd name="T18" fmla="*/ 390 w 2718"/>
              <a:gd name="T19" fmla="*/ 641 h 1805"/>
              <a:gd name="T20" fmla="*/ 289 w 2718"/>
              <a:gd name="T21" fmla="*/ 919 h 1805"/>
              <a:gd name="T22" fmla="*/ 284 w 2718"/>
              <a:gd name="T23" fmla="*/ 926 h 1805"/>
              <a:gd name="T24" fmla="*/ 284 w 2718"/>
              <a:gd name="T25" fmla="*/ 926 h 1805"/>
              <a:gd name="T26" fmla="*/ 284 w 2718"/>
              <a:gd name="T27" fmla="*/ 926 h 1805"/>
              <a:gd name="T28" fmla="*/ 187 w 2718"/>
              <a:gd name="T29" fmla="*/ 1095 h 1805"/>
              <a:gd name="T30" fmla="*/ 327 w 2718"/>
              <a:gd name="T31" fmla="*/ 1661 h 1805"/>
              <a:gd name="T32" fmla="*/ 1213 w 2718"/>
              <a:gd name="T33" fmla="*/ 1416 h 1805"/>
              <a:gd name="T34" fmla="*/ 1889 w 2718"/>
              <a:gd name="T35" fmla="*/ 1160 h 1805"/>
              <a:gd name="T36" fmla="*/ 2109 w 2718"/>
              <a:gd name="T37" fmla="*/ 1154 h 1805"/>
              <a:gd name="T38" fmla="*/ 2634 w 2718"/>
              <a:gd name="T39" fmla="*/ 503 h 1805"/>
              <a:gd name="T40" fmla="*/ 2059 w 2718"/>
              <a:gd name="T41" fmla="*/ 133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718" h="1805">
                <a:moveTo>
                  <a:pt x="2059" y="133"/>
                </a:moveTo>
                <a:cubicBezTo>
                  <a:pt x="1643" y="199"/>
                  <a:pt x="1332" y="77"/>
                  <a:pt x="1332" y="77"/>
                </a:cubicBezTo>
                <a:cubicBezTo>
                  <a:pt x="1078" y="0"/>
                  <a:pt x="935" y="15"/>
                  <a:pt x="935" y="15"/>
                </a:cubicBezTo>
                <a:cubicBezTo>
                  <a:pt x="563" y="43"/>
                  <a:pt x="441" y="375"/>
                  <a:pt x="412" y="48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0" y="558"/>
                  <a:pt x="396" y="597"/>
                  <a:pt x="390" y="641"/>
                </a:cubicBezTo>
                <a:cubicBezTo>
                  <a:pt x="360" y="801"/>
                  <a:pt x="305" y="894"/>
                  <a:pt x="289" y="919"/>
                </a:cubicBezTo>
                <a:cubicBezTo>
                  <a:pt x="287" y="921"/>
                  <a:pt x="286" y="923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27" y="1010"/>
                  <a:pt x="187" y="1095"/>
                  <a:pt x="187" y="1095"/>
                </a:cubicBezTo>
                <a:cubicBezTo>
                  <a:pt x="0" y="1527"/>
                  <a:pt x="327" y="1661"/>
                  <a:pt x="327" y="1661"/>
                </a:cubicBezTo>
                <a:cubicBezTo>
                  <a:pt x="755" y="1805"/>
                  <a:pt x="1213" y="1416"/>
                  <a:pt x="1213" y="1416"/>
                </a:cubicBezTo>
                <a:cubicBezTo>
                  <a:pt x="1523" y="1112"/>
                  <a:pt x="1889" y="1160"/>
                  <a:pt x="1889" y="1160"/>
                </a:cubicBezTo>
                <a:cubicBezTo>
                  <a:pt x="1975" y="1170"/>
                  <a:pt x="2109" y="1154"/>
                  <a:pt x="2109" y="1154"/>
                </a:cubicBezTo>
                <a:cubicBezTo>
                  <a:pt x="2718" y="1063"/>
                  <a:pt x="2634" y="503"/>
                  <a:pt x="2634" y="503"/>
                </a:cubicBezTo>
                <a:cubicBezTo>
                  <a:pt x="2571" y="58"/>
                  <a:pt x="2059" y="133"/>
                  <a:pt x="2059" y="133"/>
                </a:cubicBezTo>
                <a:close/>
              </a:path>
            </a:pathLst>
          </a:custGeom>
          <a:gradFill flip="none" rotWithShape="1">
            <a:gsLst>
              <a:gs pos="0">
                <a:srgbClr val="CCD6E6">
                  <a:alpha val="48000"/>
                </a:srgbClr>
              </a:gs>
              <a:gs pos="100000">
                <a:srgbClr val="EBEFF5">
                  <a:alpha val="0"/>
                </a:srgbClr>
              </a:gs>
            </a:gsLst>
            <a:lin ang="186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6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149F61-E1A6-484C-917D-BA79D82DC519}"/>
              </a:ext>
            </a:extLst>
          </p:cNvPr>
          <p:cNvSpPr/>
          <p:nvPr/>
        </p:nvSpPr>
        <p:spPr>
          <a:xfrm>
            <a:off x="655304" y="2379493"/>
            <a:ext cx="636019" cy="636019"/>
          </a:xfrm>
          <a:prstGeom prst="ellipse">
            <a:avLst/>
          </a:prstGeom>
          <a:pattFill prst="pct5">
            <a:fgClr>
              <a:schemeClr val="tx2">
                <a:lumMod val="60000"/>
                <a:lumOff val="40000"/>
              </a:schemeClr>
            </a:fgClr>
            <a:bgClr>
              <a:srgbClr val="F4F4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F23028-4502-450C-BCE7-FA87E18C00A4}"/>
              </a:ext>
            </a:extLst>
          </p:cNvPr>
          <p:cNvGrpSpPr/>
          <p:nvPr/>
        </p:nvGrpSpPr>
        <p:grpSpPr>
          <a:xfrm>
            <a:off x="9158849" y="3796931"/>
            <a:ext cx="1173924" cy="1171676"/>
            <a:chOff x="9254099" y="3796931"/>
            <a:chExt cx="941974" cy="940170"/>
          </a:xfrm>
        </p:grpSpPr>
        <p:sp>
          <p:nvSpPr>
            <p:cNvPr id="70" name="Oval 46">
              <a:extLst>
                <a:ext uri="{FF2B5EF4-FFF2-40B4-BE49-F238E27FC236}">
                  <a16:creationId xmlns:a16="http://schemas.microsoft.com/office/drawing/2014/main" id="{E04F5BDB-97E0-4461-84FC-F4B278E2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4099" y="3796931"/>
              <a:ext cx="941974" cy="940170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Oval 47">
              <a:extLst>
                <a:ext uri="{FF2B5EF4-FFF2-40B4-BE49-F238E27FC236}">
                  <a16:creationId xmlns:a16="http://schemas.microsoft.com/office/drawing/2014/main" id="{A24710CF-B5CC-48DB-9EE4-4D7BD14BB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8837" y="3850466"/>
              <a:ext cx="833701" cy="831295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Oval 48">
              <a:extLst>
                <a:ext uri="{FF2B5EF4-FFF2-40B4-BE49-F238E27FC236}">
                  <a16:creationId xmlns:a16="http://schemas.microsoft.com/office/drawing/2014/main" id="{4A752896-8A8D-4F02-BDC3-FB4DC5E4C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974" y="3905204"/>
              <a:ext cx="725428" cy="723022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Oval 49">
              <a:extLst>
                <a:ext uri="{FF2B5EF4-FFF2-40B4-BE49-F238E27FC236}">
                  <a16:creationId xmlns:a16="http://schemas.microsoft.com/office/drawing/2014/main" id="{A3F85F59-1695-490D-BE19-45A08A1B2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6508" y="3958739"/>
              <a:ext cx="617155" cy="61595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Oval 50">
              <a:extLst>
                <a:ext uri="{FF2B5EF4-FFF2-40B4-BE49-F238E27FC236}">
                  <a16:creationId xmlns:a16="http://schemas.microsoft.com/office/drawing/2014/main" id="{54ED9A5F-56B1-4599-B71F-4AD2508EC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848" y="4012875"/>
              <a:ext cx="507679" cy="508281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Oval 51">
              <a:extLst>
                <a:ext uri="{FF2B5EF4-FFF2-40B4-BE49-F238E27FC236}">
                  <a16:creationId xmlns:a16="http://schemas.microsoft.com/office/drawing/2014/main" id="{38E97EB5-701D-47AE-A1BC-FA2E77EB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383" y="4066410"/>
              <a:ext cx="400610" cy="399407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Oval 52">
              <a:extLst>
                <a:ext uri="{FF2B5EF4-FFF2-40B4-BE49-F238E27FC236}">
                  <a16:creationId xmlns:a16="http://schemas.microsoft.com/office/drawing/2014/main" id="{5DF17594-B6F6-44CD-A145-2019DFD65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519" y="4121148"/>
              <a:ext cx="291134" cy="291134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Oval 53">
              <a:extLst>
                <a:ext uri="{FF2B5EF4-FFF2-40B4-BE49-F238E27FC236}">
                  <a16:creationId xmlns:a16="http://schemas.microsoft.com/office/drawing/2014/main" id="{A58DB2FE-F3DF-4DA8-B112-66E1D0244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3054" y="4175284"/>
              <a:ext cx="184064" cy="183463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Oval 54">
              <a:extLst>
                <a:ext uri="{FF2B5EF4-FFF2-40B4-BE49-F238E27FC236}">
                  <a16:creationId xmlns:a16="http://schemas.microsoft.com/office/drawing/2014/main" id="{F69E8C22-5B6B-416E-B13B-0C81AC827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8394" y="4228820"/>
              <a:ext cx="75190" cy="7639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1" name="Freeform 45">
            <a:extLst>
              <a:ext uri="{FF2B5EF4-FFF2-40B4-BE49-F238E27FC236}">
                <a16:creationId xmlns:a16="http://schemas.microsoft.com/office/drawing/2014/main" id="{A399B2A7-9B02-495E-BA52-48B7C73EF088}"/>
              </a:ext>
            </a:extLst>
          </p:cNvPr>
          <p:cNvSpPr>
            <a:spLocks/>
          </p:cNvSpPr>
          <p:nvPr/>
        </p:nvSpPr>
        <p:spPr bwMode="auto">
          <a:xfrm rot="2360371" flipV="1">
            <a:off x="11123759" y="3949734"/>
            <a:ext cx="449570" cy="45719"/>
          </a:xfrm>
          <a:custGeom>
            <a:avLst/>
            <a:gdLst>
              <a:gd name="T0" fmla="*/ 0 w 170"/>
              <a:gd name="T1" fmla="*/ 17 h 17"/>
              <a:gd name="T2" fmla="*/ 25 w 170"/>
              <a:gd name="T3" fmla="*/ 0 h 17"/>
              <a:gd name="T4" fmla="*/ 49 w 170"/>
              <a:gd name="T5" fmla="*/ 17 h 17"/>
              <a:gd name="T6" fmla="*/ 73 w 170"/>
              <a:gd name="T7" fmla="*/ 0 h 17"/>
              <a:gd name="T8" fmla="*/ 97 w 170"/>
              <a:gd name="T9" fmla="*/ 17 h 17"/>
              <a:gd name="T10" fmla="*/ 122 w 170"/>
              <a:gd name="T11" fmla="*/ 0 h 17"/>
              <a:gd name="T12" fmla="*/ 146 w 170"/>
              <a:gd name="T13" fmla="*/ 17 h 17"/>
              <a:gd name="T14" fmla="*/ 170 w 170"/>
              <a:gd name="T1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" h="17">
                <a:moveTo>
                  <a:pt x="0" y="17"/>
                </a:moveTo>
                <a:cubicBezTo>
                  <a:pt x="12" y="17"/>
                  <a:pt x="12" y="0"/>
                  <a:pt x="25" y="0"/>
                </a:cubicBezTo>
                <a:cubicBezTo>
                  <a:pt x="37" y="0"/>
                  <a:pt x="37" y="17"/>
                  <a:pt x="49" y="17"/>
                </a:cubicBezTo>
                <a:cubicBezTo>
                  <a:pt x="61" y="17"/>
                  <a:pt x="61" y="0"/>
                  <a:pt x="73" y="0"/>
                </a:cubicBezTo>
                <a:cubicBezTo>
                  <a:pt x="85" y="0"/>
                  <a:pt x="85" y="17"/>
                  <a:pt x="97" y="17"/>
                </a:cubicBezTo>
                <a:cubicBezTo>
                  <a:pt x="110" y="17"/>
                  <a:pt x="110" y="0"/>
                  <a:pt x="122" y="0"/>
                </a:cubicBezTo>
                <a:cubicBezTo>
                  <a:pt x="134" y="0"/>
                  <a:pt x="134" y="17"/>
                  <a:pt x="146" y="17"/>
                </a:cubicBezTo>
                <a:cubicBezTo>
                  <a:pt x="158" y="17"/>
                  <a:pt x="158" y="0"/>
                  <a:pt x="170" y="0"/>
                </a:cubicBezTo>
              </a:path>
            </a:pathLst>
          </a:custGeom>
          <a:noFill/>
          <a:ln w="39688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D2DAE8"/>
                </a:gs>
              </a:gsLst>
              <a:lin ang="7800000" scaled="0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Circle: Hollow 85">
            <a:extLst>
              <a:ext uri="{FF2B5EF4-FFF2-40B4-BE49-F238E27FC236}">
                <a16:creationId xmlns:a16="http://schemas.microsoft.com/office/drawing/2014/main" id="{7C871649-C024-4D89-8584-F4B991244760}"/>
              </a:ext>
            </a:extLst>
          </p:cNvPr>
          <p:cNvSpPr/>
          <p:nvPr/>
        </p:nvSpPr>
        <p:spPr>
          <a:xfrm>
            <a:off x="8044545" y="682048"/>
            <a:ext cx="521479" cy="521479"/>
          </a:xfrm>
          <a:prstGeom prst="donut">
            <a:avLst/>
          </a:prstGeom>
          <a:pattFill prst="pct5">
            <a:fgClr>
              <a:schemeClr val="tx2">
                <a:lumMod val="60000"/>
                <a:lumOff val="40000"/>
              </a:schemeClr>
            </a:fgClr>
            <a:bgClr>
              <a:srgbClr val="FBFBF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D9F51EB-5D51-4F5F-A8B3-CEE9203D4EAA}"/>
              </a:ext>
            </a:extLst>
          </p:cNvPr>
          <p:cNvSpPr txBox="1"/>
          <p:nvPr/>
        </p:nvSpPr>
        <p:spPr>
          <a:xfrm>
            <a:off x="11490017" y="6369050"/>
            <a:ext cx="47397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600" b="1" i="1" spc="3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169D6-761A-2EC2-3DA9-82D172F8AC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528883"/>
            <a:ext cx="10346488" cy="5556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DBBEA1-5275-836E-1844-30A3BF91B7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@</a:t>
            </a:r>
          </a:p>
        </p:txBody>
      </p:sp>
      <p:sp>
        <p:nvSpPr>
          <p:cNvPr id="10" name="Freeform 34">
            <a:extLst>
              <a:ext uri="{FF2B5EF4-FFF2-40B4-BE49-F238E27FC236}">
                <a16:creationId xmlns:a16="http://schemas.microsoft.com/office/drawing/2014/main" id="{D8B3DEDE-A194-C14D-A20A-A66BB49B4FBC}"/>
              </a:ext>
            </a:extLst>
          </p:cNvPr>
          <p:cNvSpPr>
            <a:spLocks/>
          </p:cNvSpPr>
          <p:nvPr/>
        </p:nvSpPr>
        <p:spPr bwMode="auto">
          <a:xfrm rot="1054810">
            <a:off x="-268739" y="177237"/>
            <a:ext cx="8590500" cy="6986466"/>
          </a:xfrm>
          <a:custGeom>
            <a:avLst/>
            <a:gdLst>
              <a:gd name="T0" fmla="*/ 2059 w 2718"/>
              <a:gd name="T1" fmla="*/ 133 h 1805"/>
              <a:gd name="T2" fmla="*/ 1332 w 2718"/>
              <a:gd name="T3" fmla="*/ 77 h 1805"/>
              <a:gd name="T4" fmla="*/ 935 w 2718"/>
              <a:gd name="T5" fmla="*/ 15 h 1805"/>
              <a:gd name="T6" fmla="*/ 412 w 2718"/>
              <a:gd name="T7" fmla="*/ 482 h 1805"/>
              <a:gd name="T8" fmla="*/ 406 w 2718"/>
              <a:gd name="T9" fmla="*/ 512 h 1805"/>
              <a:gd name="T10" fmla="*/ 406 w 2718"/>
              <a:gd name="T11" fmla="*/ 512 h 1805"/>
              <a:gd name="T12" fmla="*/ 406 w 2718"/>
              <a:gd name="T13" fmla="*/ 512 h 1805"/>
              <a:gd name="T14" fmla="*/ 402 w 2718"/>
              <a:gd name="T15" fmla="*/ 536 h 1805"/>
              <a:gd name="T16" fmla="*/ 402 w 2718"/>
              <a:gd name="T17" fmla="*/ 536 h 1805"/>
              <a:gd name="T18" fmla="*/ 390 w 2718"/>
              <a:gd name="T19" fmla="*/ 641 h 1805"/>
              <a:gd name="T20" fmla="*/ 289 w 2718"/>
              <a:gd name="T21" fmla="*/ 919 h 1805"/>
              <a:gd name="T22" fmla="*/ 284 w 2718"/>
              <a:gd name="T23" fmla="*/ 926 h 1805"/>
              <a:gd name="T24" fmla="*/ 284 w 2718"/>
              <a:gd name="T25" fmla="*/ 926 h 1805"/>
              <a:gd name="T26" fmla="*/ 284 w 2718"/>
              <a:gd name="T27" fmla="*/ 926 h 1805"/>
              <a:gd name="T28" fmla="*/ 187 w 2718"/>
              <a:gd name="T29" fmla="*/ 1095 h 1805"/>
              <a:gd name="T30" fmla="*/ 327 w 2718"/>
              <a:gd name="T31" fmla="*/ 1661 h 1805"/>
              <a:gd name="T32" fmla="*/ 1213 w 2718"/>
              <a:gd name="T33" fmla="*/ 1416 h 1805"/>
              <a:gd name="T34" fmla="*/ 1889 w 2718"/>
              <a:gd name="T35" fmla="*/ 1160 h 1805"/>
              <a:gd name="T36" fmla="*/ 2109 w 2718"/>
              <a:gd name="T37" fmla="*/ 1154 h 1805"/>
              <a:gd name="T38" fmla="*/ 2634 w 2718"/>
              <a:gd name="T39" fmla="*/ 503 h 1805"/>
              <a:gd name="T40" fmla="*/ 2059 w 2718"/>
              <a:gd name="T41" fmla="*/ 133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718" h="1805">
                <a:moveTo>
                  <a:pt x="2059" y="133"/>
                </a:moveTo>
                <a:cubicBezTo>
                  <a:pt x="1643" y="199"/>
                  <a:pt x="1332" y="77"/>
                  <a:pt x="1332" y="77"/>
                </a:cubicBezTo>
                <a:cubicBezTo>
                  <a:pt x="1078" y="0"/>
                  <a:pt x="935" y="15"/>
                  <a:pt x="935" y="15"/>
                </a:cubicBezTo>
                <a:cubicBezTo>
                  <a:pt x="563" y="43"/>
                  <a:pt x="441" y="375"/>
                  <a:pt x="412" y="48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0" y="558"/>
                  <a:pt x="396" y="597"/>
                  <a:pt x="390" y="641"/>
                </a:cubicBezTo>
                <a:cubicBezTo>
                  <a:pt x="360" y="801"/>
                  <a:pt x="305" y="894"/>
                  <a:pt x="289" y="919"/>
                </a:cubicBezTo>
                <a:cubicBezTo>
                  <a:pt x="287" y="921"/>
                  <a:pt x="286" y="923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27" y="1010"/>
                  <a:pt x="187" y="1095"/>
                  <a:pt x="187" y="1095"/>
                </a:cubicBezTo>
                <a:cubicBezTo>
                  <a:pt x="0" y="1527"/>
                  <a:pt x="327" y="1661"/>
                  <a:pt x="327" y="1661"/>
                </a:cubicBezTo>
                <a:cubicBezTo>
                  <a:pt x="755" y="1805"/>
                  <a:pt x="1213" y="1416"/>
                  <a:pt x="1213" y="1416"/>
                </a:cubicBezTo>
                <a:cubicBezTo>
                  <a:pt x="1523" y="1112"/>
                  <a:pt x="1889" y="1160"/>
                  <a:pt x="1889" y="1160"/>
                </a:cubicBezTo>
                <a:cubicBezTo>
                  <a:pt x="1975" y="1170"/>
                  <a:pt x="2109" y="1154"/>
                  <a:pt x="2109" y="1154"/>
                </a:cubicBezTo>
                <a:cubicBezTo>
                  <a:pt x="2718" y="1063"/>
                  <a:pt x="2634" y="503"/>
                  <a:pt x="2634" y="503"/>
                </a:cubicBezTo>
                <a:cubicBezTo>
                  <a:pt x="2571" y="58"/>
                  <a:pt x="2059" y="133"/>
                  <a:pt x="2059" y="133"/>
                </a:cubicBezTo>
                <a:close/>
              </a:path>
            </a:pathLst>
          </a:custGeom>
          <a:gradFill flip="none" rotWithShape="1">
            <a:gsLst>
              <a:gs pos="0">
                <a:srgbClr val="CCD6E6">
                  <a:alpha val="48000"/>
                </a:srgbClr>
              </a:gs>
              <a:gs pos="100000">
                <a:srgbClr val="EBEFF5">
                  <a:alpha val="0"/>
                </a:srgbClr>
              </a:gs>
            </a:gsLst>
            <a:lin ang="186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600"/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9A7E3560-514E-96BE-08CB-FF55EDD6E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84" y="5190959"/>
            <a:ext cx="507523" cy="376553"/>
          </a:xfrm>
          <a:prstGeom prst="rect">
            <a:avLst/>
          </a:prstGeom>
        </p:spPr>
      </p:pic>
      <p:pic>
        <p:nvPicPr>
          <p:cNvPr id="13" name="Graphic 12" descr="Telephone">
            <a:extLst>
              <a:ext uri="{FF2B5EF4-FFF2-40B4-BE49-F238E27FC236}">
                <a16:creationId xmlns:a16="http://schemas.microsoft.com/office/drawing/2014/main" id="{4CFF7C4B-7301-A65D-5F07-5846ADCD9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42" y="5643615"/>
            <a:ext cx="509117" cy="340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48F123-7414-CABC-4985-87E0C22EF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153" y="3550838"/>
            <a:ext cx="612874" cy="376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D2D1B0-DF15-B1DA-A1F6-08712CBF2A30}"/>
              </a:ext>
            </a:extLst>
          </p:cNvPr>
          <p:cNvSpPr txBox="1"/>
          <p:nvPr/>
        </p:nvSpPr>
        <p:spPr>
          <a:xfrm>
            <a:off x="766759" y="5288908"/>
            <a:ext cx="253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o.yankey@soton.ac.uk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DD625-A965-48F4-0B17-ADB13DD63D7C}"/>
              </a:ext>
            </a:extLst>
          </p:cNvPr>
          <p:cNvSpPr txBox="1"/>
          <p:nvPr/>
        </p:nvSpPr>
        <p:spPr>
          <a:xfrm>
            <a:off x="559440" y="5641603"/>
            <a:ext cx="194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+447464277799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A37DC9-84E8-C05C-697F-CEADFF5B7BBC}"/>
              </a:ext>
            </a:extLst>
          </p:cNvPr>
          <p:cNvGrpSpPr/>
          <p:nvPr/>
        </p:nvGrpSpPr>
        <p:grpSpPr>
          <a:xfrm>
            <a:off x="10614230" y="2843162"/>
            <a:ext cx="1173924" cy="1171676"/>
            <a:chOff x="9254099" y="3796931"/>
            <a:chExt cx="941974" cy="940170"/>
          </a:xfrm>
        </p:grpSpPr>
        <p:sp>
          <p:nvSpPr>
            <p:cNvPr id="19" name="Oval 46">
              <a:extLst>
                <a:ext uri="{FF2B5EF4-FFF2-40B4-BE49-F238E27FC236}">
                  <a16:creationId xmlns:a16="http://schemas.microsoft.com/office/drawing/2014/main" id="{FCED334E-452D-6A79-D4BA-0A033CF18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4099" y="3796931"/>
              <a:ext cx="941974" cy="940170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47">
              <a:extLst>
                <a:ext uri="{FF2B5EF4-FFF2-40B4-BE49-F238E27FC236}">
                  <a16:creationId xmlns:a16="http://schemas.microsoft.com/office/drawing/2014/main" id="{10E11700-CA90-BA8B-B6F1-CD93B1871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8837" y="3850466"/>
              <a:ext cx="833701" cy="831295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Oval 48">
              <a:extLst>
                <a:ext uri="{FF2B5EF4-FFF2-40B4-BE49-F238E27FC236}">
                  <a16:creationId xmlns:a16="http://schemas.microsoft.com/office/drawing/2014/main" id="{05497E7F-ED50-D9DA-7899-78A64DBCE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974" y="3905204"/>
              <a:ext cx="725428" cy="723022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Oval 49">
              <a:extLst>
                <a:ext uri="{FF2B5EF4-FFF2-40B4-BE49-F238E27FC236}">
                  <a16:creationId xmlns:a16="http://schemas.microsoft.com/office/drawing/2014/main" id="{E3B5F7F0-1021-23F4-3BDE-31F2968E1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6508" y="3958739"/>
              <a:ext cx="617155" cy="61595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Oval 50">
              <a:extLst>
                <a:ext uri="{FF2B5EF4-FFF2-40B4-BE49-F238E27FC236}">
                  <a16:creationId xmlns:a16="http://schemas.microsoft.com/office/drawing/2014/main" id="{3552D7F3-7F03-C29E-E08E-D6A64806F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848" y="4012875"/>
              <a:ext cx="507679" cy="508281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Oval 51">
              <a:extLst>
                <a:ext uri="{FF2B5EF4-FFF2-40B4-BE49-F238E27FC236}">
                  <a16:creationId xmlns:a16="http://schemas.microsoft.com/office/drawing/2014/main" id="{D6B1E87B-CC3F-3AB2-CB88-B0A0095AB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383" y="4066410"/>
              <a:ext cx="400610" cy="399407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Oval 52">
              <a:extLst>
                <a:ext uri="{FF2B5EF4-FFF2-40B4-BE49-F238E27FC236}">
                  <a16:creationId xmlns:a16="http://schemas.microsoft.com/office/drawing/2014/main" id="{3C585B29-5603-FC36-5DE5-3107731E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519" y="4121148"/>
              <a:ext cx="291134" cy="291134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Oval 53">
              <a:extLst>
                <a:ext uri="{FF2B5EF4-FFF2-40B4-BE49-F238E27FC236}">
                  <a16:creationId xmlns:a16="http://schemas.microsoft.com/office/drawing/2014/main" id="{6FE5B855-A004-566E-42B2-8B0C389D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3054" y="4175284"/>
              <a:ext cx="184064" cy="183463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Oval 54">
              <a:extLst>
                <a:ext uri="{FF2B5EF4-FFF2-40B4-BE49-F238E27FC236}">
                  <a16:creationId xmlns:a16="http://schemas.microsoft.com/office/drawing/2014/main" id="{D3B0B97F-DCC8-2832-C5D8-747403FE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8394" y="4228820"/>
              <a:ext cx="75190" cy="7639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8" name="TextBox 9">
            <a:extLst>
              <a:ext uri="{FF2B5EF4-FFF2-40B4-BE49-F238E27FC236}">
                <a16:creationId xmlns:a16="http://schemas.microsoft.com/office/drawing/2014/main" id="{20E9580F-347B-5253-6950-50CB0BDEE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8021" y="3993234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www.worldpop.org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685F4170-C546-0C1A-C89E-569199773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447" y="3442768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@WorldPopProject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342B3B6-CD14-A1F4-81E0-5413A3B92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24" y="6139216"/>
            <a:ext cx="612874" cy="376554"/>
          </a:xfrm>
          <a:prstGeom prst="rect">
            <a:avLst/>
          </a:prstGeom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C2238C32-4B70-74EE-4BE4-E71D901B4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345" y="6092199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@YankeyOrtis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12463D-D9D7-4B87-B4DF-F60146F0422E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6F6A210E-5F37-42CD-91C6-D2FE393D1B9F}"/>
              </a:ext>
            </a:extLst>
          </p:cNvPr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End!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66C7BE-B277-4051-A20C-7B192ADE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6045" y="4725739"/>
            <a:ext cx="3702845" cy="10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4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613">
        <p159:morph option="byObject"/>
      </p:transition>
    </mc:Choice>
    <mc:Fallback xmlns="">
      <p:transition spd="slow" advTm="1261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31991" y="1867297"/>
            <a:ext cx="8712565" cy="3375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Steeper learning curve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Finding the right commands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Understanding error messages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 - disadvantages</a:t>
            </a:r>
          </a:p>
        </p:txBody>
      </p:sp>
    </p:spTree>
    <p:extLst>
      <p:ext uri="{BB962C8B-B14F-4D97-AF65-F5344CB8AC3E}">
        <p14:creationId xmlns:p14="http://schemas.microsoft.com/office/powerpoint/2010/main" val="13635616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739717" y="1996737"/>
            <a:ext cx="8712565" cy="3952800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Easy to record what you did and repeat specific pieces of work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Lots of reproducible examples on the web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Easily scriptable e.g. for using loops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For doing multiple graphs, plots or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 - advantages</a:t>
            </a:r>
          </a:p>
        </p:txBody>
      </p:sp>
    </p:spTree>
    <p:extLst>
      <p:ext uri="{BB962C8B-B14F-4D97-AF65-F5344CB8AC3E}">
        <p14:creationId xmlns:p14="http://schemas.microsoft.com/office/powerpoint/2010/main" val="268884718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218a791-960d-464b-9a74-d101fff30fb7">
      <Terms xmlns="http://schemas.microsoft.com/office/infopath/2007/PartnerControls"/>
    </lcf76f155ced4ddcb4097134ff3c332f>
    <TaxCatchAll xmlns="68e182c0-8835-4640-92da-7bbe73ee1a4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6C9D7F47976478C7077B7F3A5FB69" ma:contentTypeVersion="18" ma:contentTypeDescription="Create a new document." ma:contentTypeScope="" ma:versionID="729950141a42642227a1559edf3bf6a4">
  <xsd:schema xmlns:xsd="http://www.w3.org/2001/XMLSchema" xmlns:xs="http://www.w3.org/2001/XMLSchema" xmlns:p="http://schemas.microsoft.com/office/2006/metadata/properties" xmlns:ns1="http://schemas.microsoft.com/sharepoint/v3" xmlns:ns2="b218a791-960d-464b-9a74-d101fff30fb7" xmlns:ns3="68e182c0-8835-4640-92da-7bbe73ee1a48" targetNamespace="http://schemas.microsoft.com/office/2006/metadata/properties" ma:root="true" ma:fieldsID="5a94b533890e14cb182be7572b0c0227" ns1:_="" ns2:_="" ns3:_="">
    <xsd:import namespace="http://schemas.microsoft.com/sharepoint/v3"/>
    <xsd:import namespace="b218a791-960d-464b-9a74-d101fff30fb7"/>
    <xsd:import namespace="68e182c0-8835-4640-92da-7bbe73ee1a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18a791-960d-464b-9a74-d101fff30f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cbf2f534-9c3d-494b-83fb-768e807180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182c0-8835-4640-92da-7bbe73ee1a4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56f07866-4575-42af-9d2a-4027eb519404}" ma:internalName="TaxCatchAll" ma:showField="CatchAllData" ma:web="68e182c0-8835-4640-92da-7bbe73ee1a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334587-B982-4397-A7AE-EDC8EDFCEB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A5B43F-C778-4C5F-B8D3-36353BC82ACB}">
  <ds:schemaRefs>
    <ds:schemaRef ds:uri="68e182c0-8835-4640-92da-7bbe73ee1a48"/>
    <ds:schemaRef ds:uri="b218a791-960d-464b-9a74-d101fff30fb7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2BCA8A1-816B-4548-B949-E357091366CF}">
  <ds:schemaRefs>
    <ds:schemaRef ds:uri="68e182c0-8835-4640-92da-7bbe73ee1a48"/>
    <ds:schemaRef ds:uri="b218a791-960d-464b-9a74-d101fff30f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4958</Words>
  <Application>Microsoft Office PowerPoint</Application>
  <PresentationFormat>Widescreen</PresentationFormat>
  <Paragraphs>768</Paragraphs>
  <Slides>71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Calibri</vt:lpstr>
      <vt:lpstr>Calibri Light</vt:lpstr>
      <vt:lpstr>Cambria</vt:lpstr>
      <vt:lpstr>CIDFont+F2</vt:lpstr>
      <vt:lpstr>Courier New</vt:lpstr>
      <vt:lpstr>Gill Sans MT</vt:lpstr>
      <vt:lpstr>Merriweather</vt:lpstr>
      <vt:lpstr>Wingdings</vt:lpstr>
      <vt:lpstr>Wingdings,Sans-Serif</vt:lpstr>
      <vt:lpstr>Office Theme</vt:lpstr>
      <vt:lpstr>1_Office Theme</vt:lpstr>
      <vt:lpstr>2_Office Theme</vt:lpstr>
      <vt:lpstr>PowerPoint Presentation</vt:lpstr>
      <vt:lpstr>Part 1: Principles of R</vt:lpstr>
      <vt:lpstr>What is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Creating Data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Data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Part 2: Data Manipulation and Visualization </vt:lpstr>
      <vt:lpstr>Sub-setting / Slicing a variable</vt:lpstr>
      <vt:lpstr>Sub-setting / Slicing a variable</vt:lpstr>
      <vt:lpstr>Summarizing data</vt:lpstr>
      <vt:lpstr>PowerPoint Presentation</vt:lpstr>
      <vt:lpstr>PowerPoint Presentation</vt:lpstr>
      <vt:lpstr>PowerPoint Presentation</vt:lpstr>
      <vt:lpstr>Advance data manipulation using Tidyverse</vt:lpstr>
      <vt:lpstr>Advance data manipulation using Tidyverse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R?</dc:title>
  <dc:creator>Edson Utazi</dc:creator>
  <cp:lastModifiedBy>Ortis Yankey</cp:lastModifiedBy>
  <cp:revision>3</cp:revision>
  <dcterms:created xsi:type="dcterms:W3CDTF">2021-11-20T19:48:21Z</dcterms:created>
  <dcterms:modified xsi:type="dcterms:W3CDTF">2023-02-06T15:56:46Z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0x0101004A36C9D7F47976478C7077B7F3A5FB69</vt:lpwstr>
  </property>
  <property fmtid="{D5CDD505-2E9C-101B-9397-08002B2CF9AE}" pid="3" name="MediaServiceImageTags">
    <vt:lpwstr/>
  </property>
</Properties>
</file>